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61" r:id="rId5"/>
    <p:sldId id="310" r:id="rId6"/>
    <p:sldId id="267" r:id="rId7"/>
    <p:sldId id="297" r:id="rId8"/>
    <p:sldId id="260" r:id="rId9"/>
    <p:sldId id="280" r:id="rId10"/>
    <p:sldId id="502" r:id="rId11"/>
    <p:sldId id="282" r:id="rId12"/>
    <p:sldId id="496" r:id="rId13"/>
    <p:sldId id="292" r:id="rId14"/>
    <p:sldId id="301" r:id="rId15"/>
    <p:sldId id="283" r:id="rId16"/>
    <p:sldId id="287" r:id="rId17"/>
    <p:sldId id="489" r:id="rId18"/>
    <p:sldId id="285" r:id="rId19"/>
    <p:sldId id="288" r:id="rId20"/>
    <p:sldId id="286" r:id="rId21"/>
    <p:sldId id="289" r:id="rId22"/>
    <p:sldId id="302" r:id="rId23"/>
    <p:sldId id="303" r:id="rId24"/>
    <p:sldId id="293" r:id="rId25"/>
    <p:sldId id="499" r:id="rId26"/>
    <p:sldId id="304" r:id="rId27"/>
    <p:sldId id="298" r:id="rId28"/>
    <p:sldId id="299" r:id="rId29"/>
    <p:sldId id="300" r:id="rId30"/>
    <p:sldId id="296" r:id="rId31"/>
    <p:sldId id="308" r:id="rId32"/>
    <p:sldId id="309" r:id="rId33"/>
    <p:sldId id="290" r:id="rId34"/>
    <p:sldId id="294" r:id="rId35"/>
    <p:sldId id="295" r:id="rId36"/>
    <p:sldId id="305" r:id="rId37"/>
    <p:sldId id="307" r:id="rId38"/>
    <p:sldId id="501" r:id="rId39"/>
    <p:sldId id="500" r:id="rId40"/>
    <p:sldId id="306" r:id="rId41"/>
    <p:sldId id="313" r:id="rId42"/>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261"/>
            <p14:sldId id="310"/>
          </p14:sldIdLst>
        </p14:section>
        <p14:section name="Contents" id="{0B9FCFAF-D713-4DA8-A630-D85521B2E1B1}">
          <p14:sldIdLst>
            <p14:sldId id="267"/>
          </p14:sldIdLst>
        </p14:section>
        <p14:section name="Main Section" id="{36721FBF-9204-4FD9-89B5-227B5D963680}">
          <p14:sldIdLst>
            <p14:sldId id="297"/>
            <p14:sldId id="260"/>
            <p14:sldId id="280"/>
            <p14:sldId id="502"/>
            <p14:sldId id="282"/>
            <p14:sldId id="496"/>
            <p14:sldId id="292"/>
            <p14:sldId id="301"/>
            <p14:sldId id="283"/>
            <p14:sldId id="287"/>
            <p14:sldId id="489"/>
            <p14:sldId id="285"/>
            <p14:sldId id="288"/>
            <p14:sldId id="286"/>
            <p14:sldId id="289"/>
            <p14:sldId id="302"/>
            <p14:sldId id="303"/>
            <p14:sldId id="293"/>
            <p14:sldId id="499"/>
            <p14:sldId id="304"/>
            <p14:sldId id="298"/>
            <p14:sldId id="299"/>
            <p14:sldId id="300"/>
            <p14:sldId id="296"/>
            <p14:sldId id="308"/>
            <p14:sldId id="309"/>
            <p14:sldId id="290"/>
            <p14:sldId id="294"/>
            <p14:sldId id="295"/>
            <p14:sldId id="305"/>
            <p14:sldId id="307"/>
            <p14:sldId id="501"/>
            <p14:sldId id="500"/>
            <p14:sldId id="306"/>
            <p14:sldId id="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da Altavilla" initials="NA" lastIdx="8" clrIdx="0">
    <p:extLst>
      <p:ext uri="{19B8F6BF-5375-455C-9EA6-DF929625EA0E}">
        <p15:presenceInfo xmlns:p15="http://schemas.microsoft.com/office/powerpoint/2012/main" userId="S::nanda.altavilla@planning.nsw.gov.au::63ee6d65-b489-4f8a-83e1-0527f33960b9" providerId="AD"/>
      </p:ext>
    </p:extLst>
  </p:cmAuthor>
  <p:cmAuthor id="2" name="Erin" initials="E" lastIdx="23" clrIdx="1">
    <p:extLst>
      <p:ext uri="{19B8F6BF-5375-455C-9EA6-DF929625EA0E}">
        <p15:presenceInfo xmlns:p15="http://schemas.microsoft.com/office/powerpoint/2012/main" userId="S::erin.cini@dpie.nsw.gov.au::85218cd8-d7e9-4223-ad56-c72df1c5a9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3E2E6"/>
    <a:srgbClr val="630019"/>
    <a:srgbClr val="F6ACB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97"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4-19T18:33:17.086" idx="7">
    <p:pos x="10" y="10"/>
    <p:text>Amanda suggested this section.</p:text>
    <p:extLst>
      <p:ext uri="{C676402C-5697-4E1C-873F-D02D1690AC5C}">
        <p15:threadingInfo xmlns:p15="http://schemas.microsoft.com/office/powerpoint/2012/main" timeZoneBias="-6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t>4/06/2023</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F825C-382E-4C1A-82AB-BCE4AFD21ABE}" type="datetimeFigureOut">
              <a:rPr lang="en-AU" smtClean="0"/>
              <a:t>4/06/2023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Photo of </a:t>
            </a:r>
            <a:r>
              <a:rPr lang="en-AU" sz="1800" b="0" i="0" u="none" strike="noStrike" baseline="0">
                <a:solidFill>
                  <a:srgbClr val="000000"/>
                </a:solidFill>
                <a:latin typeface="Public Sans" pitchFamily="2" charset="0"/>
              </a:rPr>
              <a:t>Carcoar water filtration plant, supplied by Central Tablelands Water </a:t>
            </a:r>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1</a:t>
            </a:fld>
            <a:endParaRPr lang="en-AU"/>
          </a:p>
        </p:txBody>
      </p:sp>
    </p:spTree>
    <p:extLst>
      <p:ext uri="{BB962C8B-B14F-4D97-AF65-F5344CB8AC3E}">
        <p14:creationId xmlns:p14="http://schemas.microsoft.com/office/powerpoint/2010/main" val="281853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2</a:t>
            </a:fld>
            <a:endParaRPr lang="en-AU"/>
          </a:p>
        </p:txBody>
      </p:sp>
    </p:spTree>
    <p:extLst>
      <p:ext uri="{BB962C8B-B14F-4D97-AF65-F5344CB8AC3E}">
        <p14:creationId xmlns:p14="http://schemas.microsoft.com/office/powerpoint/2010/main" val="134233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Urban Water Cycle</a:t>
            </a:r>
          </a:p>
          <a:p>
            <a:r>
              <a:rPr lang="en-AU"/>
              <a:t>Source: Water Services Association of Australia, 2020. All options on the table: urban water supply options for Australia. https://www.wsaa.asn.au/publication/all-options-table-urban-water-supply-options-Australia </a:t>
            </a:r>
          </a:p>
        </p:txBody>
      </p:sp>
      <p:sp>
        <p:nvSpPr>
          <p:cNvPr id="4" name="Slide Number Placeholder 3"/>
          <p:cNvSpPr>
            <a:spLocks noGrp="1"/>
          </p:cNvSpPr>
          <p:nvPr>
            <p:ph type="sldNum" sz="quarter" idx="5"/>
          </p:nvPr>
        </p:nvSpPr>
        <p:spPr/>
        <p:txBody>
          <a:bodyPr/>
          <a:lstStyle/>
          <a:p>
            <a:fld id="{B07158C4-A119-4B78-9DE8-A50001BC31DC}" type="slidenum">
              <a:rPr lang="en-AU" smtClean="0"/>
              <a:t>12</a:t>
            </a:fld>
            <a:endParaRPr lang="en-AU"/>
          </a:p>
        </p:txBody>
      </p:sp>
    </p:spTree>
    <p:extLst>
      <p:ext uri="{BB962C8B-B14F-4D97-AF65-F5344CB8AC3E}">
        <p14:creationId xmlns:p14="http://schemas.microsoft.com/office/powerpoint/2010/main" val="226514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t>31</a:t>
            </a:fld>
            <a:endParaRPr lang="en-AU"/>
          </a:p>
        </p:txBody>
      </p:sp>
    </p:spTree>
    <p:extLst>
      <p:ext uri="{BB962C8B-B14F-4D97-AF65-F5344CB8AC3E}">
        <p14:creationId xmlns:p14="http://schemas.microsoft.com/office/powerpoint/2010/main" val="191447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757FE2E-AD25-419E-951E-F4DF99C07DCA}"/>
              </a:ext>
            </a:extLst>
          </p:cNvPr>
          <p:cNvSpPr>
            <a:spLocks noGrp="1"/>
          </p:cNvSpPr>
          <p:nvPr>
            <p:ph type="body" sz="quarter" idx="10"/>
          </p:nvPr>
        </p:nvSpPr>
        <p:spPr>
          <a:xfrm>
            <a:off x="1056667" y="1330326"/>
            <a:ext cx="10095242" cy="3929831"/>
          </a:xfrm>
        </p:spPr>
        <p:txBody>
          <a:bodyPr>
            <a:normAutofit/>
          </a:bodyPr>
          <a:lstStyle>
            <a:lvl1pPr>
              <a:lnSpc>
                <a:spcPct val="120000"/>
              </a:lnSpc>
              <a:defRPr sz="2000" b="0"/>
            </a:lvl1pPr>
            <a:lvl2pPr>
              <a:lnSpc>
                <a:spcPct val="120000"/>
              </a:lnSpc>
              <a:defRPr sz="2000" b="0"/>
            </a:lvl2pPr>
            <a:lvl3pPr>
              <a:lnSpc>
                <a:spcPct val="120000"/>
              </a:lnSpc>
              <a:defRPr sz="2000" b="0"/>
            </a:lvl3pPr>
            <a:lvl4pPr>
              <a:lnSpc>
                <a:spcPct val="120000"/>
              </a:lnSpc>
              <a:defRPr sz="2000" b="0"/>
            </a:lvl4pPr>
            <a:lvl5pPr>
              <a:lnSpc>
                <a:spcPct val="120000"/>
              </a:lnSpc>
              <a:defRPr sz="20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13">
            <a:extLst>
              <a:ext uri="{FF2B5EF4-FFF2-40B4-BE49-F238E27FC236}">
                <a16:creationId xmlns:a16="http://schemas.microsoft.com/office/drawing/2014/main" id="{1F99999F-DDF5-4A84-9745-6149902B4C6F}"/>
              </a:ext>
            </a:extLst>
          </p:cNvPr>
          <p:cNvSpPr>
            <a:spLocks noGrp="1"/>
          </p:cNvSpPr>
          <p:nvPr>
            <p:ph type="body" sz="quarter" idx="12" hasCustomPrompt="1"/>
          </p:nvPr>
        </p:nvSpPr>
        <p:spPr>
          <a:xfrm>
            <a:off x="957042" y="583333"/>
            <a:ext cx="10176013" cy="510438"/>
          </a:xfrm>
        </p:spPr>
        <p:txBody>
          <a:bodyPr>
            <a:noAutofit/>
          </a:bodyPr>
          <a:lstStyle>
            <a:lvl1pPr marL="0" indent="0">
              <a:buNone/>
              <a:defRPr sz="3400" b="1"/>
            </a:lvl1pPr>
            <a:lvl2pPr marL="457200" indent="0">
              <a:buNone/>
              <a:defRPr sz="3400" b="1"/>
            </a:lvl2pPr>
            <a:lvl3pPr marL="914400" indent="0">
              <a:buNone/>
              <a:defRPr sz="3400" b="1"/>
            </a:lvl3pPr>
            <a:lvl4pPr marL="1371600" indent="0">
              <a:buNone/>
              <a:defRPr sz="3400" b="1"/>
            </a:lvl4pPr>
            <a:lvl5pPr marL="1828800" indent="0">
              <a:buNone/>
              <a:defRPr sz="3400" b="1"/>
            </a:lvl5pPr>
          </a:lstStyle>
          <a:p>
            <a:pPr lvl="0"/>
            <a:r>
              <a:rPr lang="en-US"/>
              <a:t>Heading here</a:t>
            </a:r>
          </a:p>
        </p:txBody>
      </p:sp>
    </p:spTree>
    <p:extLst>
      <p:ext uri="{BB962C8B-B14F-4D97-AF65-F5344CB8AC3E}">
        <p14:creationId xmlns:p14="http://schemas.microsoft.com/office/powerpoint/2010/main" val="24421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Lst>
          </p:cNvPr>
          <p:cNvSpPr txBox="1"/>
          <p:nvPr userDrawn="1"/>
        </p:nvSpPr>
        <p:spPr>
          <a:xfrm>
            <a:off x="-2622931" y="14626"/>
            <a:ext cx="2544960" cy="5170646"/>
          </a:xfrm>
          <a:prstGeom prst="rect">
            <a:avLst/>
          </a:prstGeom>
          <a:noFill/>
        </p:spPr>
        <p:txBody>
          <a:bodyPr wrap="square" lIns="0" tIns="0" rIns="0" bIns="0" rtlCol="0">
            <a:spAutoFit/>
          </a:bodyPr>
          <a:lstStyle/>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622930" y="1263563"/>
            <a:ext cx="632972" cy="215628"/>
          </a:xfrm>
          <a:prstGeom prst="rect">
            <a:avLst/>
          </a:prstGeom>
        </p:spPr>
      </p:pic>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 id="2147483688" r:id="rId26"/>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industry.nsw.gov.au/water/plans-programs/risk-reduction/improve-access-to-skills-and-training/_nocache"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mailto:regional.town.water@dpie.nsw.gov.a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s://www.industry.nsw.gov.au/__data/assets/pdf_file/0007/499300/Water-industry-induction-handbook-for-decision-makers.pdf"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hyperlink" Target="https://www.industry.nsw.gov.au/water/water-utilities/best-practice-mgmt/iwcm" TargetMode="External"/><Relationship Id="rId2" Type="http://schemas.openxmlformats.org/officeDocument/2006/relationships/hyperlink" Target="https://www.industry.nsw.gov.au/water/water-utilities/best-practice-mgmt"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training.gov.au/Training/Details/NWP"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lation.nsw.gov.au/#/view/act/2011/10/part1/div3/subDiv2/sec5" TargetMode="External"/><Relationship Id="rId2" Type="http://schemas.openxmlformats.org/officeDocument/2006/relationships/hyperlink" Target="https://www.legislation.nsw.gov.au/#/view/act/2011/10"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hyperlink" Target="https://www.industry.nsw.gov.au/__data/assets/pdf_file/0004/147073/town_planning_water_utilities_best-practice_management_of_water_supply_and_sewerage_guidelines_2007.pdf" TargetMode="Externa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industry.nsw.gov.au/__data/assets/pdf_file/0010/147088/trade-waste-management-guidelines.pdf" TargetMode="External"/><Relationship Id="rId2" Type="http://schemas.openxmlformats.org/officeDocument/2006/relationships/hyperlink" Target="https://www.industry.nsw.gov.au/__data/assets/pdf_file/0007/148372/2016-Developer-Charges-Guidelines.pdf"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0.xml"/><Relationship Id="rId1" Type="http://schemas.openxmlformats.org/officeDocument/2006/relationships/video" Target="https://www.youtube.com/embed/YpQDaLBh2eY?feature=oembed" TargetMode="Externa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industry.nsw.gov.au/water/plans-programs/risk-reduction/improve-access-to-skills-and-training/_nocache" TargetMode="External"/><Relationship Id="rId2" Type="http://schemas.openxmlformats.org/officeDocument/2006/relationships/hyperlink" Target="https://www.industry.nsw.gov.au/__data/assets/pdf_file/0007/499300/Water-industry-induction-handbook-for-decision-makers.pdf"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video" Target="https://www.youtube.com/embed/3nHADgi6yhM?feature=oembe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video" Target="https://www.youtube.com/embed/Rvzhpk8Rzyg?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hoto of Carcoar water filtration plant, supplied by Central Tablelands Water &#10;">
            <a:extLst>
              <a:ext uri="{FF2B5EF4-FFF2-40B4-BE49-F238E27FC236}">
                <a16:creationId xmlns:a16="http://schemas.microsoft.com/office/drawing/2014/main" id="{8CC22CD1-01F7-4F3E-B7C3-C8B6EBA0699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0238" r="20238"/>
          <a:stretch/>
        </p:blipFill>
        <p:spPr>
          <a:xfrm>
            <a:off x="-1" y="0"/>
            <a:ext cx="3060000" cy="6858000"/>
          </a:xfrm>
        </p:spPr>
      </p:pic>
      <p:sp>
        <p:nvSpPr>
          <p:cNvPr id="6" name="Title 5">
            <a:extLst>
              <a:ext uri="{FF2B5EF4-FFF2-40B4-BE49-F238E27FC236}">
                <a16:creationId xmlns:a16="http://schemas.microsoft.com/office/drawing/2014/main" id="{E666C0CE-5149-4272-B098-4336C71D7260}"/>
              </a:ext>
            </a:extLst>
          </p:cNvPr>
          <p:cNvSpPr>
            <a:spLocks noGrp="1"/>
          </p:cNvSpPr>
          <p:nvPr>
            <p:ph type="ctrTitle"/>
          </p:nvPr>
        </p:nvSpPr>
        <p:spPr>
          <a:xfrm>
            <a:off x="3599998" y="359999"/>
            <a:ext cx="6964836" cy="2917763"/>
          </a:xfrm>
        </p:spPr>
        <p:txBody>
          <a:bodyPr/>
          <a:lstStyle/>
          <a:p>
            <a:r>
              <a:rPr lang="en-AU"/>
              <a:t>Making water your business</a:t>
            </a:r>
          </a:p>
        </p:txBody>
      </p:sp>
      <p:sp>
        <p:nvSpPr>
          <p:cNvPr id="7" name="Text Placeholder 6">
            <a:extLst>
              <a:ext uri="{FF2B5EF4-FFF2-40B4-BE49-F238E27FC236}">
                <a16:creationId xmlns:a16="http://schemas.microsoft.com/office/drawing/2014/main" id="{D7305D3D-BC2C-4397-8263-41EAA05A979F}"/>
              </a:ext>
            </a:extLst>
          </p:cNvPr>
          <p:cNvSpPr>
            <a:spLocks noGrp="1"/>
          </p:cNvSpPr>
          <p:nvPr>
            <p:ph type="body" sz="quarter" idx="10"/>
          </p:nvPr>
        </p:nvSpPr>
        <p:spPr>
          <a:xfrm>
            <a:off x="3599999" y="4403188"/>
            <a:ext cx="5135997" cy="1176813"/>
          </a:xfrm>
        </p:spPr>
        <p:txBody>
          <a:bodyPr/>
          <a:lstStyle/>
          <a:p>
            <a:r>
              <a:rPr lang="en-AU"/>
              <a:t>Councillor induction – local water utility template</a:t>
            </a:r>
          </a:p>
        </p:txBody>
      </p:sp>
      <p:sp>
        <p:nvSpPr>
          <p:cNvPr id="8" name="Text Placeholder 7">
            <a:extLst>
              <a:ext uri="{FF2B5EF4-FFF2-40B4-BE49-F238E27FC236}">
                <a16:creationId xmlns:a16="http://schemas.microsoft.com/office/drawing/2014/main" id="{881CCA3B-A8A6-4A95-B503-94DF0571123B}"/>
              </a:ext>
            </a:extLst>
          </p:cNvPr>
          <p:cNvSpPr>
            <a:spLocks noGrp="1"/>
          </p:cNvSpPr>
          <p:nvPr>
            <p:ph type="body" sz="quarter" idx="11"/>
          </p:nvPr>
        </p:nvSpPr>
        <p:spPr>
          <a:xfrm>
            <a:off x="3600000" y="5940000"/>
            <a:ext cx="3600000" cy="558001"/>
          </a:xfrm>
        </p:spPr>
        <p:txBody>
          <a:bodyPr/>
          <a:lstStyle/>
          <a:p>
            <a:r>
              <a:rPr lang="en-AU"/>
              <a:t>Shaun</a:t>
            </a:r>
            <a:endParaRPr lang="en-AU" dirty="0"/>
          </a:p>
          <a:p>
            <a:pPr lvl="1"/>
            <a:r>
              <a:rPr lang="en-AU" dirty="0"/>
              <a:t>Presenter Title</a:t>
            </a:r>
          </a:p>
        </p:txBody>
      </p:sp>
      <p:sp>
        <p:nvSpPr>
          <p:cNvPr id="9" name="Text Placeholder 8">
            <a:extLst>
              <a:ext uri="{FF2B5EF4-FFF2-40B4-BE49-F238E27FC236}">
                <a16:creationId xmlns:a16="http://schemas.microsoft.com/office/drawing/2014/main" id="{3044B33C-5717-4F17-9FB6-DE4C16359E6B}"/>
              </a:ext>
            </a:extLst>
          </p:cNvPr>
          <p:cNvSpPr>
            <a:spLocks noGrp="1"/>
          </p:cNvSpPr>
          <p:nvPr>
            <p:ph type="body" sz="quarter" idx="12"/>
          </p:nvPr>
        </p:nvSpPr>
        <p:spPr>
          <a:xfrm>
            <a:off x="7864834" y="5781821"/>
            <a:ext cx="2700000" cy="744977"/>
          </a:xfrm>
        </p:spPr>
        <p:txBody>
          <a:bodyPr/>
          <a:lstStyle/>
          <a:p>
            <a:r>
              <a:rPr lang="en-AU" dirty="0"/>
              <a:t>13 September 2022</a:t>
            </a:r>
          </a:p>
        </p:txBody>
      </p:sp>
    </p:spTree>
    <p:extLst>
      <p:ext uri="{BB962C8B-B14F-4D97-AF65-F5344CB8AC3E}">
        <p14:creationId xmlns:p14="http://schemas.microsoft.com/office/powerpoint/2010/main" val="236738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1AF7-5D2D-49CD-A6F1-DAFD514BE092}"/>
              </a:ext>
            </a:extLst>
          </p:cNvPr>
          <p:cNvSpPr>
            <a:spLocks noGrp="1"/>
          </p:cNvSpPr>
          <p:nvPr>
            <p:ph type="title"/>
          </p:nvPr>
        </p:nvSpPr>
        <p:spPr/>
        <p:txBody>
          <a:bodyPr>
            <a:noAutofit/>
          </a:bodyPr>
          <a:lstStyle/>
          <a:p>
            <a:r>
              <a:rPr lang="en-AU" sz="3600">
                <a:latin typeface="+mn-lt"/>
              </a:rPr>
              <a:t>Challenges facing regional NSW local water utilities</a:t>
            </a:r>
            <a:br>
              <a:rPr lang="en-US" sz="3600">
                <a:latin typeface="+mn-lt"/>
              </a:rPr>
            </a:br>
            <a:br>
              <a:rPr lang="en-US" sz="2000">
                <a:latin typeface="+mn-lt"/>
              </a:rPr>
            </a:br>
            <a:endParaRPr lang="en-AU" sz="2000">
              <a:latin typeface="+mn-lt"/>
            </a:endParaRPr>
          </a:p>
        </p:txBody>
      </p:sp>
      <p:sp>
        <p:nvSpPr>
          <p:cNvPr id="3" name="Footer Placeholder 2">
            <a:extLst>
              <a:ext uri="{FF2B5EF4-FFF2-40B4-BE49-F238E27FC236}">
                <a16:creationId xmlns:a16="http://schemas.microsoft.com/office/drawing/2014/main" id="{7A674B6F-3930-40B7-A986-67B0A23324F8}"/>
              </a:ext>
            </a:extLst>
          </p:cNvPr>
          <p:cNvSpPr>
            <a:spLocks noGrp="1"/>
          </p:cNvSpPr>
          <p:nvPr>
            <p:ph type="ftr" sz="quarter" idx="11"/>
          </p:nvPr>
        </p:nvSpPr>
        <p:spPr/>
        <p:txBody>
          <a:bodyPr/>
          <a:lstStyle/>
          <a:p>
            <a:r>
              <a:rPr lang="en-US" err="1"/>
              <a:t>Councillor</a:t>
            </a:r>
            <a:r>
              <a:rPr lang="en-US"/>
              <a:t> induction – local water utility</a:t>
            </a:r>
            <a:endParaRPr lang="en-AU"/>
          </a:p>
        </p:txBody>
      </p:sp>
      <p:sp>
        <p:nvSpPr>
          <p:cNvPr id="4" name="Slide Number Placeholder 3">
            <a:extLst>
              <a:ext uri="{FF2B5EF4-FFF2-40B4-BE49-F238E27FC236}">
                <a16:creationId xmlns:a16="http://schemas.microsoft.com/office/drawing/2014/main" id="{87B6598D-1186-4B44-A143-ED0537378E98}"/>
              </a:ext>
            </a:extLst>
          </p:cNvPr>
          <p:cNvSpPr>
            <a:spLocks noGrp="1"/>
          </p:cNvSpPr>
          <p:nvPr>
            <p:ph type="sldNum" sz="quarter" idx="12"/>
          </p:nvPr>
        </p:nvSpPr>
        <p:spPr/>
        <p:txBody>
          <a:bodyPr/>
          <a:lstStyle/>
          <a:p>
            <a:fld id="{10A01DC5-1685-4615-8240-15192985C6A2}" type="slidenum">
              <a:rPr lang="en-AU" smtClean="0"/>
              <a:t>10</a:t>
            </a:fld>
            <a:endParaRPr lang="en-AU"/>
          </a:p>
        </p:txBody>
      </p:sp>
      <p:sp>
        <p:nvSpPr>
          <p:cNvPr id="5" name="Text Placeholder 4">
            <a:extLst>
              <a:ext uri="{FF2B5EF4-FFF2-40B4-BE49-F238E27FC236}">
                <a16:creationId xmlns:a16="http://schemas.microsoft.com/office/drawing/2014/main" id="{8F113147-B422-467B-B446-D5297C8F4B46}"/>
              </a:ext>
            </a:extLst>
          </p:cNvPr>
          <p:cNvSpPr>
            <a:spLocks noGrp="1"/>
          </p:cNvSpPr>
          <p:nvPr>
            <p:ph type="body" sz="quarter" idx="13"/>
          </p:nvPr>
        </p:nvSpPr>
        <p:spPr>
          <a:xfrm>
            <a:off x="3312002" y="360000"/>
            <a:ext cx="7560000" cy="6084000"/>
          </a:xfrm>
        </p:spPr>
        <p:txBody>
          <a:bodyPr>
            <a:normAutofit lnSpcReduction="10000"/>
          </a:bodyPr>
          <a:lstStyle/>
          <a:p>
            <a:pPr fontAlgn="ctr">
              <a:lnSpc>
                <a:spcPct val="100000"/>
              </a:lnSpc>
              <a:spcBef>
                <a:spcPts val="600"/>
              </a:spcBef>
              <a:spcAft>
                <a:spcPts val="600"/>
              </a:spcAft>
              <a:buSzPts val="1000"/>
              <a:tabLst>
                <a:tab pos="457200" algn="l"/>
              </a:tabLst>
            </a:pPr>
            <a:r>
              <a:rPr lang="en-AU" sz="2000">
                <a:latin typeface="Public Sans Light" pitchFamily="2" charset="0"/>
                <a:cs typeface="Arial" panose="020B0604020202020204" pitchFamily="34" charset="0"/>
              </a:rPr>
              <a:t>There are numerous challenges currently facing local water utilities: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Climate variability and the need for resilient water supplies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Scale and ability to attract and retain skilled and specialist staff</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Competing demands for attention in a local government environment, affecting the ability to focus on effective planning, investment and service delivery for water services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Continued protection of public and environmental health</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Financial sustainability of water utilities serving small populations with large and particularly ageing asset bases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Planning, funding and project managing water and sewerage projects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Declining water and sewerage asset condition.</a:t>
            </a:r>
          </a:p>
          <a:p>
            <a:pPr fontAlgn="ctr">
              <a:lnSpc>
                <a:spcPct val="100000"/>
              </a:lnSpc>
              <a:spcBef>
                <a:spcPts val="600"/>
              </a:spcBef>
              <a:spcAft>
                <a:spcPts val="600"/>
              </a:spcAft>
              <a:buSzPts val="1000"/>
              <a:tabLst>
                <a:tab pos="457200" algn="l"/>
              </a:tabLst>
            </a:pPr>
            <a:r>
              <a:rPr lang="en-AU" sz="2000">
                <a:latin typeface="Public Sans Light" pitchFamily="2" charset="0"/>
                <a:cs typeface="Arial" panose="020B0604020202020204" pitchFamily="34" charset="0"/>
              </a:rPr>
              <a:t>Ideally, good strategic planning combined with transparent and informed decision-making will ensure a proactive response to these challenges.</a:t>
            </a:r>
          </a:p>
        </p:txBody>
      </p:sp>
    </p:spTree>
    <p:extLst>
      <p:ext uri="{BB962C8B-B14F-4D97-AF65-F5344CB8AC3E}">
        <p14:creationId xmlns:p14="http://schemas.microsoft.com/office/powerpoint/2010/main" val="1580766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normAutofit/>
          </a:bodyPr>
          <a:lstStyle/>
          <a:p>
            <a:r>
              <a:rPr lang="en-US"/>
              <a:t>All about our water</a:t>
            </a:r>
            <a:endParaRPr lang="en-AU"/>
          </a:p>
        </p:txBody>
      </p:sp>
      <p:sp>
        <p:nvSpPr>
          <p:cNvPr id="4" name="Footer Placeholder 3">
            <a:extLst>
              <a:ext uri="{FF2B5EF4-FFF2-40B4-BE49-F238E27FC236}">
                <a16:creationId xmlns:a16="http://schemas.microsoft.com/office/drawing/2014/main" id="{963F54D0-657F-494C-A1DA-9EF6FBAF177A}"/>
              </a:ext>
            </a:extLst>
          </p:cNvPr>
          <p:cNvSpPr>
            <a:spLocks noGrp="1"/>
          </p:cNvSpPr>
          <p:nvPr>
            <p:ph type="ftr" sz="quarter" idx="3"/>
          </p:nvPr>
        </p:nvSpPr>
        <p:spPr>
          <a:xfrm>
            <a:off x="360000" y="6444000"/>
            <a:ext cx="4500000" cy="216000"/>
          </a:xfrm>
        </p:spPr>
        <p:txBody>
          <a:bodyPr/>
          <a:lstStyle/>
          <a:p>
            <a:r>
              <a:rPr lang="en-US" err="1"/>
              <a:t>Councillor</a:t>
            </a:r>
            <a:r>
              <a:rPr lang="en-US"/>
              <a:t> induction – local water utility</a:t>
            </a:r>
            <a:endParaRPr lang="en-AU"/>
          </a:p>
          <a:p>
            <a:endParaRPr lang="en-AU"/>
          </a:p>
        </p:txBody>
      </p:sp>
    </p:spTree>
    <p:extLst>
      <p:ext uri="{BB962C8B-B14F-4D97-AF65-F5344CB8AC3E}">
        <p14:creationId xmlns:p14="http://schemas.microsoft.com/office/powerpoint/2010/main" val="1103459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7CB4E-0848-4774-9F85-B38117CB1B54}" type="slidenum">
              <a:rPr lang="en-AU" smtClean="0"/>
              <a:pPr/>
              <a:t>12</a:t>
            </a:fld>
            <a:endParaRPr lang="en-AU"/>
          </a:p>
        </p:txBody>
      </p:sp>
      <p:pic>
        <p:nvPicPr>
          <p:cNvPr id="5" name="Content Placeholder 4" descr="A picture containing diagram&#10;&#10;Description automatically generated">
            <a:extLst>
              <a:ext uri="{FF2B5EF4-FFF2-40B4-BE49-F238E27FC236}">
                <a16:creationId xmlns:a16="http://schemas.microsoft.com/office/drawing/2014/main" id="{E31F3029-5622-4A20-AF5B-86440ADDE86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90954" y="168200"/>
            <a:ext cx="9229725" cy="6527800"/>
          </a:xfrm>
        </p:spPr>
      </p:pic>
    </p:spTree>
    <p:extLst>
      <p:ext uri="{BB962C8B-B14F-4D97-AF65-F5344CB8AC3E}">
        <p14:creationId xmlns:p14="http://schemas.microsoft.com/office/powerpoint/2010/main" val="425079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1AF7-5D2D-49CD-A6F1-DAFD514BE092}"/>
              </a:ext>
            </a:extLst>
          </p:cNvPr>
          <p:cNvSpPr>
            <a:spLocks noGrp="1"/>
          </p:cNvSpPr>
          <p:nvPr>
            <p:ph type="title"/>
          </p:nvPr>
        </p:nvSpPr>
        <p:spPr/>
        <p:txBody>
          <a:bodyPr>
            <a:noAutofit/>
          </a:bodyPr>
          <a:lstStyle/>
          <a:p>
            <a:r>
              <a:rPr lang="en-US" sz="3600">
                <a:latin typeface="+mn-lt"/>
              </a:rPr>
              <a:t>Water products and services</a:t>
            </a:r>
            <a:br>
              <a:rPr lang="en-US" sz="3600">
                <a:latin typeface="+mn-lt"/>
              </a:rPr>
            </a:br>
            <a:br>
              <a:rPr lang="en-US" sz="2000">
                <a:latin typeface="+mn-lt"/>
              </a:rPr>
            </a:br>
            <a:r>
              <a:rPr lang="en-AU" sz="2000">
                <a:solidFill>
                  <a:srgbClr val="FF0000"/>
                </a:solidFill>
                <a:latin typeface="Public Sans Light" pitchFamily="2" charset="0"/>
                <a:cs typeface="Arial" panose="020B0604020202020204" pitchFamily="34" charset="0"/>
              </a:rPr>
              <a:t>[THIS SLIDE CAN BE CHANGED TO REFLECT YOUR LOCAL WATER UTILITY’S SERVICES]</a:t>
            </a:r>
            <a:br>
              <a:rPr lang="en-AU" sz="2000">
                <a:solidFill>
                  <a:srgbClr val="FF0000"/>
                </a:solidFill>
                <a:latin typeface="Public Sans Light" pitchFamily="2" charset="0"/>
                <a:cs typeface="Arial" panose="020B0604020202020204" pitchFamily="34" charset="0"/>
              </a:rPr>
            </a:br>
            <a:endParaRPr lang="en-AU" sz="2000">
              <a:latin typeface="+mn-lt"/>
            </a:endParaRPr>
          </a:p>
        </p:txBody>
      </p:sp>
      <p:sp>
        <p:nvSpPr>
          <p:cNvPr id="3" name="Footer Placeholder 2">
            <a:extLst>
              <a:ext uri="{FF2B5EF4-FFF2-40B4-BE49-F238E27FC236}">
                <a16:creationId xmlns:a16="http://schemas.microsoft.com/office/drawing/2014/main" id="{7A674B6F-3930-40B7-A986-67B0A23324F8}"/>
              </a:ext>
            </a:extLst>
          </p:cNvPr>
          <p:cNvSpPr>
            <a:spLocks noGrp="1"/>
          </p:cNvSpPr>
          <p:nvPr>
            <p:ph type="ftr" sz="quarter" idx="11"/>
          </p:nvPr>
        </p:nvSpPr>
        <p:spPr/>
        <p:txBody>
          <a:bodyPr/>
          <a:lstStyle/>
          <a:p>
            <a:r>
              <a:rPr lang="en-US" err="1"/>
              <a:t>Councillor</a:t>
            </a:r>
            <a:r>
              <a:rPr lang="en-US"/>
              <a:t> induction – local water utility</a:t>
            </a:r>
            <a:endParaRPr lang="en-AU"/>
          </a:p>
        </p:txBody>
      </p:sp>
      <p:sp>
        <p:nvSpPr>
          <p:cNvPr id="4" name="Slide Number Placeholder 3">
            <a:extLst>
              <a:ext uri="{FF2B5EF4-FFF2-40B4-BE49-F238E27FC236}">
                <a16:creationId xmlns:a16="http://schemas.microsoft.com/office/drawing/2014/main" id="{87B6598D-1186-4B44-A143-ED0537378E98}"/>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5" name="Text Placeholder 4">
            <a:extLst>
              <a:ext uri="{FF2B5EF4-FFF2-40B4-BE49-F238E27FC236}">
                <a16:creationId xmlns:a16="http://schemas.microsoft.com/office/drawing/2014/main" id="{8F113147-B422-467B-B446-D5297C8F4B46}"/>
              </a:ext>
            </a:extLst>
          </p:cNvPr>
          <p:cNvSpPr>
            <a:spLocks noGrp="1"/>
          </p:cNvSpPr>
          <p:nvPr>
            <p:ph type="body" sz="quarter" idx="13"/>
          </p:nvPr>
        </p:nvSpPr>
        <p:spPr>
          <a:xfrm>
            <a:off x="3312002" y="360000"/>
            <a:ext cx="7560000" cy="6336000"/>
          </a:xfrm>
        </p:spPr>
        <p:txBody>
          <a:bodyPr>
            <a:normAutofit fontScale="70000" lnSpcReduction="20000"/>
          </a:bodyPr>
          <a:lstStyle/>
          <a:p>
            <a:pPr fontAlgn="ctr">
              <a:lnSpc>
                <a:spcPct val="120000"/>
              </a:lnSpc>
              <a:spcBef>
                <a:spcPts val="600"/>
              </a:spcBef>
              <a:spcAft>
                <a:spcPts val="600"/>
              </a:spcAft>
              <a:buSzPts val="1000"/>
              <a:tabLst>
                <a:tab pos="457200" algn="l"/>
              </a:tabLst>
            </a:pPr>
            <a:r>
              <a:rPr lang="en-AU" sz="3000">
                <a:latin typeface="Public Sans Light" pitchFamily="2" charset="0"/>
                <a:cs typeface="Arial" panose="020B0604020202020204" pitchFamily="34" charset="0"/>
              </a:rPr>
              <a:t>Contemporary water businesses are complex. Councillors have an obligation to understand the products and services of the business you have been elected to govern.</a:t>
            </a:r>
          </a:p>
          <a:p>
            <a:pPr fontAlgn="ctr">
              <a:lnSpc>
                <a:spcPct val="120000"/>
              </a:lnSpc>
              <a:spcBef>
                <a:spcPts val="600"/>
              </a:spcBef>
              <a:spcAft>
                <a:spcPts val="600"/>
              </a:spcAft>
              <a:buSzPts val="1000"/>
              <a:tabLst>
                <a:tab pos="457200" algn="l"/>
              </a:tabLst>
            </a:pPr>
            <a:r>
              <a:rPr lang="en-AU" sz="3000">
                <a:latin typeface="Public Sans Light" pitchFamily="2" charset="0"/>
                <a:cs typeface="Arial" panose="020B0604020202020204" pitchFamily="34" charset="0"/>
              </a:rPr>
              <a:t>Potential products and services of a local water utility include:</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drinking water supply services</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raw water supply services</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sewage management services</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recycled water services</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trade waste and related services</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asset management</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dam safety management</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recreational area management</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water storage management</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water metering</a:t>
            </a:r>
          </a:p>
          <a:p>
            <a:pPr marL="342900" indent="-342900">
              <a:spcBef>
                <a:spcPts val="600"/>
              </a:spcBef>
              <a:spcAft>
                <a:spcPts val="600"/>
              </a:spcAft>
              <a:buFont typeface="Arial" panose="020B0604020202020204" pitchFamily="34" charset="0"/>
              <a:buChar char="•"/>
            </a:pPr>
            <a:r>
              <a:rPr lang="en-AU" sz="3000">
                <a:latin typeface="Public Sans Light" pitchFamily="2" charset="0"/>
                <a:cs typeface="Arial" panose="020B0604020202020204" pitchFamily="34" charset="0"/>
              </a:rPr>
              <a:t>emergency management.</a:t>
            </a:r>
          </a:p>
        </p:txBody>
      </p:sp>
    </p:spTree>
    <p:extLst>
      <p:ext uri="{BB962C8B-B14F-4D97-AF65-F5344CB8AC3E}">
        <p14:creationId xmlns:p14="http://schemas.microsoft.com/office/powerpoint/2010/main" val="255015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B6E2CC1-5DC5-45A5-A10B-095F5702578E}"/>
              </a:ext>
            </a:extLst>
          </p:cNvPr>
          <p:cNvSpPr txBox="1">
            <a:spLocks/>
          </p:cNvSpPr>
          <p:nvPr/>
        </p:nvSpPr>
        <p:spPr>
          <a:xfrm>
            <a:off x="6978316" y="3080085"/>
            <a:ext cx="2879132" cy="3083780"/>
          </a:xfrm>
          <a:prstGeom prst="rect">
            <a:avLst/>
          </a:prstGeom>
        </p:spPr>
        <p:txBody>
          <a:bodyPr vert="horz" lIns="91440" tIns="45720" rIns="91440" bIns="45720" rtlCol="0" anchor="t">
            <a:normAutofit/>
          </a:bodyPr>
          <a:lstStyle>
            <a:lvl1pPr marL="0" indent="0" algn="l" defTabSz="914400" rtl="0" eaLnBrk="1" latinLnBrk="0" hangingPunct="1">
              <a:lnSpc>
                <a:spcPct val="120000"/>
              </a:lnSpc>
              <a:spcBef>
                <a:spcPts val="1000"/>
              </a:spcBef>
              <a:buFont typeface="Arial" panose="020B0604020202020204" pitchFamily="34" charset="0"/>
              <a:buNone/>
              <a:defRPr sz="34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pPr>
            <a:r>
              <a:rPr lang="en-US" sz="4000" kern="1200">
                <a:solidFill>
                  <a:srgbClr val="FFFFFF"/>
                </a:solidFill>
                <a:latin typeface="+mj-lt"/>
                <a:ea typeface="+mj-ea"/>
                <a:cs typeface="+mj-cs"/>
              </a:rPr>
              <a:t>What services does your council provide </a:t>
            </a:r>
          </a:p>
        </p:txBody>
      </p:sp>
      <p:graphicFrame>
        <p:nvGraphicFramePr>
          <p:cNvPr id="6" name="Table 6">
            <a:extLst>
              <a:ext uri="{FF2B5EF4-FFF2-40B4-BE49-F238E27FC236}">
                <a16:creationId xmlns:a16="http://schemas.microsoft.com/office/drawing/2014/main" id="{DE6150D2-C56D-4EF9-A2A7-E07E95D51810}"/>
              </a:ext>
            </a:extLst>
          </p:cNvPr>
          <p:cNvGraphicFramePr>
            <a:graphicFrameLocks noGrp="1"/>
          </p:cNvGraphicFramePr>
          <p:nvPr>
            <p:extLst>
              <p:ext uri="{D42A27DB-BD31-4B8C-83A1-F6EECF244321}">
                <p14:modId xmlns:p14="http://schemas.microsoft.com/office/powerpoint/2010/main" val="494354800"/>
              </p:ext>
            </p:extLst>
          </p:nvPr>
        </p:nvGraphicFramePr>
        <p:xfrm>
          <a:off x="4240910" y="289566"/>
          <a:ext cx="7720710" cy="5756955"/>
        </p:xfrm>
        <a:graphic>
          <a:graphicData uri="http://schemas.openxmlformats.org/drawingml/2006/table">
            <a:tbl>
              <a:tblPr firstRow="1" bandRow="1">
                <a:tableStyleId>{5C22544A-7EE6-4342-B048-85BDC9FD1C3A}</a:tableStyleId>
              </a:tblPr>
              <a:tblGrid>
                <a:gridCol w="972233">
                  <a:extLst>
                    <a:ext uri="{9D8B030D-6E8A-4147-A177-3AD203B41FA5}">
                      <a16:colId xmlns:a16="http://schemas.microsoft.com/office/drawing/2014/main" val="3043696813"/>
                    </a:ext>
                  </a:extLst>
                </a:gridCol>
                <a:gridCol w="851208">
                  <a:extLst>
                    <a:ext uri="{9D8B030D-6E8A-4147-A177-3AD203B41FA5}">
                      <a16:colId xmlns:a16="http://schemas.microsoft.com/office/drawing/2014/main" val="3918004527"/>
                    </a:ext>
                  </a:extLst>
                </a:gridCol>
                <a:gridCol w="780610">
                  <a:extLst>
                    <a:ext uri="{9D8B030D-6E8A-4147-A177-3AD203B41FA5}">
                      <a16:colId xmlns:a16="http://schemas.microsoft.com/office/drawing/2014/main" val="4257261570"/>
                    </a:ext>
                  </a:extLst>
                </a:gridCol>
                <a:gridCol w="1168898">
                  <a:extLst>
                    <a:ext uri="{9D8B030D-6E8A-4147-A177-3AD203B41FA5}">
                      <a16:colId xmlns:a16="http://schemas.microsoft.com/office/drawing/2014/main" val="2545612038"/>
                    </a:ext>
                  </a:extLst>
                </a:gridCol>
                <a:gridCol w="916763">
                  <a:extLst>
                    <a:ext uri="{9D8B030D-6E8A-4147-A177-3AD203B41FA5}">
                      <a16:colId xmlns:a16="http://schemas.microsoft.com/office/drawing/2014/main" val="2720698653"/>
                    </a:ext>
                  </a:extLst>
                </a:gridCol>
                <a:gridCol w="780610">
                  <a:extLst>
                    <a:ext uri="{9D8B030D-6E8A-4147-A177-3AD203B41FA5}">
                      <a16:colId xmlns:a16="http://schemas.microsoft.com/office/drawing/2014/main" val="2008739563"/>
                    </a:ext>
                  </a:extLst>
                </a:gridCol>
                <a:gridCol w="1168898">
                  <a:extLst>
                    <a:ext uri="{9D8B030D-6E8A-4147-A177-3AD203B41FA5}">
                      <a16:colId xmlns:a16="http://schemas.microsoft.com/office/drawing/2014/main" val="3501377530"/>
                    </a:ext>
                  </a:extLst>
                </a:gridCol>
                <a:gridCol w="1081490">
                  <a:extLst>
                    <a:ext uri="{9D8B030D-6E8A-4147-A177-3AD203B41FA5}">
                      <a16:colId xmlns:a16="http://schemas.microsoft.com/office/drawing/2014/main" val="3525005369"/>
                    </a:ext>
                  </a:extLst>
                </a:gridCol>
              </a:tblGrid>
              <a:tr h="885351">
                <a:tc>
                  <a:txBody>
                    <a:bodyPr/>
                    <a:lstStyle/>
                    <a:p>
                      <a:r>
                        <a:rPr lang="en-AU" sz="1100"/>
                        <a:t>Entity</a:t>
                      </a:r>
                    </a:p>
                  </a:txBody>
                  <a:tcPr marL="90613" marR="90613" marT="45306" marB="45306"/>
                </a:tc>
                <a:tc>
                  <a:txBody>
                    <a:bodyPr/>
                    <a:lstStyle/>
                    <a:p>
                      <a:pPr algn="ctr"/>
                      <a:r>
                        <a:rPr lang="en-AU" sz="1100"/>
                        <a:t>Drinking Water </a:t>
                      </a:r>
                    </a:p>
                  </a:txBody>
                  <a:tcPr marL="90613" marR="90613" marT="45306" marB="45306"/>
                </a:tc>
                <a:tc>
                  <a:txBody>
                    <a:bodyPr/>
                    <a:lstStyle/>
                    <a:p>
                      <a:pPr algn="ctr"/>
                      <a:r>
                        <a:rPr lang="en-AU" sz="1100"/>
                        <a:t> Dam Safety</a:t>
                      </a:r>
                    </a:p>
                  </a:txBody>
                  <a:tcPr marL="90613" marR="90613" marT="45306" marB="45306"/>
                </a:tc>
                <a:tc>
                  <a:txBody>
                    <a:bodyPr/>
                    <a:lstStyle/>
                    <a:p>
                      <a:pPr algn="ctr"/>
                      <a:r>
                        <a:rPr lang="en-AU" sz="1100"/>
                        <a:t>Wastewater / Sewage Management Services</a:t>
                      </a:r>
                    </a:p>
                  </a:txBody>
                  <a:tcPr marL="90613" marR="90613" marT="45306" marB="45306"/>
                </a:tc>
                <a:tc>
                  <a:txBody>
                    <a:bodyPr/>
                    <a:lstStyle/>
                    <a:p>
                      <a:pPr algn="ctr"/>
                      <a:r>
                        <a:rPr lang="en-AU" sz="1100"/>
                        <a:t>Recycled Water</a:t>
                      </a:r>
                    </a:p>
                  </a:txBody>
                  <a:tcPr marL="90613" marR="90613" marT="45306" marB="45306"/>
                </a:tc>
                <a:tc>
                  <a:txBody>
                    <a:bodyPr/>
                    <a:lstStyle/>
                    <a:p>
                      <a:pPr algn="ctr"/>
                      <a:r>
                        <a:rPr lang="en-AU" sz="1100"/>
                        <a:t>Trade Waste</a:t>
                      </a:r>
                    </a:p>
                  </a:txBody>
                  <a:tcPr marL="90613" marR="90613" marT="45306" marB="45306"/>
                </a:tc>
                <a:tc>
                  <a:txBody>
                    <a:bodyPr/>
                    <a:lstStyle/>
                    <a:p>
                      <a:pPr algn="ctr"/>
                      <a:r>
                        <a:rPr lang="en-AU" sz="1100"/>
                        <a:t>Catchment Management</a:t>
                      </a:r>
                    </a:p>
                  </a:txBody>
                  <a:tcPr marL="90613" marR="90613" marT="45306" marB="45306"/>
                </a:tc>
                <a:tc>
                  <a:txBody>
                    <a:bodyPr/>
                    <a:lstStyle/>
                    <a:p>
                      <a:pPr algn="ctr"/>
                      <a:r>
                        <a:rPr lang="en-AU" sz="1100"/>
                        <a:t>Raw Water Reticulation</a:t>
                      </a:r>
                    </a:p>
                  </a:txBody>
                  <a:tcPr marL="90613" marR="90613" marT="45306" marB="45306"/>
                </a:tc>
                <a:extLst>
                  <a:ext uri="{0D108BD9-81ED-4DB2-BD59-A6C34878D82A}">
                    <a16:rowId xmlns:a16="http://schemas.microsoft.com/office/drawing/2014/main" val="608440532"/>
                  </a:ext>
                </a:extLst>
              </a:tr>
              <a:tr h="750183">
                <a:tc>
                  <a:txBody>
                    <a:bodyPr/>
                    <a:lstStyle/>
                    <a:p>
                      <a:r>
                        <a:rPr lang="en-AU" sz="1100" b="1">
                          <a:solidFill>
                            <a:srgbClr val="FF0000"/>
                          </a:solidFill>
                        </a:rPr>
                        <a:t>[YOUR WATER UTILITY NAME]</a:t>
                      </a: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algn="ctr"/>
                      <a:endParaRPr lang="en-AU" sz="1100">
                        <a:solidFill>
                          <a:srgbClr val="00B050"/>
                        </a:solidFill>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algn="ctr"/>
                      <a:endParaRPr lang="en-AU" sz="1100">
                        <a:solidFill>
                          <a:srgbClr val="00B050"/>
                        </a:solidFill>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2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extLst>
                  <a:ext uri="{0D108BD9-81ED-4DB2-BD59-A6C34878D82A}">
                    <a16:rowId xmlns:a16="http://schemas.microsoft.com/office/drawing/2014/main" val="439571347"/>
                  </a:ext>
                </a:extLst>
              </a:tr>
              <a:tr h="750183">
                <a:tc>
                  <a:txBody>
                    <a:bodyPr/>
                    <a:lstStyle/>
                    <a:p>
                      <a:r>
                        <a:rPr lang="en-AU" sz="1100" b="1"/>
                        <a:t>Bathurst Regional Council </a:t>
                      </a: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algn="ctr"/>
                      <a:endParaRPr lang="en-AU" sz="1100">
                        <a:solidFill>
                          <a:srgbClr val="00B050"/>
                        </a:solidFill>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algn="ctr"/>
                      <a:endParaRPr lang="en-AU" sz="1100">
                        <a:solidFill>
                          <a:srgbClr val="00B050"/>
                        </a:solidFill>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2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extLst>
                  <a:ext uri="{0D108BD9-81ED-4DB2-BD59-A6C34878D82A}">
                    <a16:rowId xmlns:a16="http://schemas.microsoft.com/office/drawing/2014/main" val="2258749971"/>
                  </a:ext>
                </a:extLst>
              </a:tr>
              <a:tr h="692148">
                <a:tc>
                  <a:txBody>
                    <a:bodyPr/>
                    <a:lstStyle/>
                    <a:p>
                      <a:pPr marL="0" algn="l" defTabSz="914400" rtl="0" eaLnBrk="1" latinLnBrk="0" hangingPunct="1"/>
                      <a:r>
                        <a:rPr lang="en-AU" sz="1100" b="1" kern="1200">
                          <a:solidFill>
                            <a:schemeClr val="dk1"/>
                          </a:solidFill>
                          <a:latin typeface="+mn-lt"/>
                          <a:ea typeface="+mn-ea"/>
                          <a:cs typeface="+mn-cs"/>
                        </a:rPr>
                        <a:t>Rous Water </a:t>
                      </a:r>
                    </a:p>
                    <a:p>
                      <a:pPr marL="0" algn="l" defTabSz="914400" rtl="0" eaLnBrk="1" latinLnBrk="0" hangingPunct="1"/>
                      <a:r>
                        <a:rPr lang="en-AU" sz="1100" b="1" kern="1200">
                          <a:solidFill>
                            <a:schemeClr val="dk1"/>
                          </a:solidFill>
                          <a:latin typeface="+mn-lt"/>
                          <a:ea typeface="+mn-ea"/>
                          <a:cs typeface="+mn-cs"/>
                        </a:rPr>
                        <a:t>(County Council)</a:t>
                      </a: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kern="1200" noProof="0">
                        <a:solidFill>
                          <a:srgbClr val="00B05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noProof="0">
                        <a:solidFill>
                          <a:srgbClr val="00B050"/>
                        </a:solidFill>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algn="l" defTabSz="914400" rtl="0" eaLnBrk="1" latinLnBrk="0" hangingPunct="1"/>
                      <a:endParaRPr lang="en-AU" sz="1100" kern="1200">
                        <a:solidFill>
                          <a:srgbClr val="00B050"/>
                        </a:solidFill>
                        <a:latin typeface="+mn-lt"/>
                        <a:ea typeface="+mn-ea"/>
                        <a:cs typeface="+mn-cs"/>
                      </a:endParaRPr>
                    </a:p>
                  </a:txBody>
                  <a:tcPr marL="90613" marR="90613" marT="45306" marB="45306"/>
                </a:tc>
                <a:tc>
                  <a:txBody>
                    <a:bodyPr/>
                    <a:lstStyle/>
                    <a:p>
                      <a:pPr marL="0" algn="l" defTabSz="914400" rtl="0" eaLnBrk="1" latinLnBrk="0" hangingPunct="1"/>
                      <a:endParaRPr lang="en-AU" sz="1100" kern="1200">
                        <a:solidFill>
                          <a:srgbClr val="00B050"/>
                        </a:solidFill>
                        <a:latin typeface="+mn-lt"/>
                        <a:ea typeface="+mn-ea"/>
                        <a:cs typeface="+mn-cs"/>
                      </a:endParaRPr>
                    </a:p>
                  </a:txBody>
                  <a:tcPr marL="90613" marR="90613" marT="45306" marB="45306"/>
                </a:tc>
                <a:tc>
                  <a:txBody>
                    <a:bodyPr/>
                    <a:lstStyle/>
                    <a:p>
                      <a:pPr marL="0" algn="l" defTabSz="914400" rtl="0" eaLnBrk="1" latinLnBrk="0" hangingPunct="1"/>
                      <a:endParaRPr lang="en-AU" sz="1100" kern="1200">
                        <a:solidFill>
                          <a:srgbClr val="00B050"/>
                        </a:solidFill>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100" kern="1200" noProof="0">
                        <a:solidFill>
                          <a:srgbClr val="00B050"/>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kern="1200" noProof="0">
                        <a:solidFill>
                          <a:srgbClr val="00B050"/>
                        </a:solidFill>
                        <a:latin typeface="+mn-lt"/>
                        <a:ea typeface="+mn-ea"/>
                        <a:cs typeface="+mn-cs"/>
                      </a:endParaRPr>
                    </a:p>
                  </a:txBody>
                  <a:tcPr marL="90613" marR="90613" marT="45306" marB="45306"/>
                </a:tc>
                <a:tc>
                  <a:txBody>
                    <a:bodyPr/>
                    <a:lstStyle/>
                    <a:p>
                      <a:pPr marL="0" algn="l" defTabSz="914400" rtl="0" eaLnBrk="1" latinLnBrk="0" hangingPunct="1"/>
                      <a:endParaRPr lang="en-AU" sz="1100" kern="1200">
                        <a:solidFill>
                          <a:srgbClr val="00B050"/>
                        </a:solidFill>
                        <a:latin typeface="+mn-lt"/>
                        <a:ea typeface="+mn-ea"/>
                        <a:cs typeface="+mn-cs"/>
                      </a:endParaRPr>
                    </a:p>
                  </a:txBody>
                  <a:tcPr marL="90613" marR="90613" marT="45306" marB="45306"/>
                </a:tc>
                <a:extLst>
                  <a:ext uri="{0D108BD9-81ED-4DB2-BD59-A6C34878D82A}">
                    <a16:rowId xmlns:a16="http://schemas.microsoft.com/office/drawing/2014/main" val="3412494770"/>
                  </a:ext>
                </a:extLst>
              </a:tr>
              <a:tr h="750183">
                <a:tc>
                  <a:txBody>
                    <a:bodyPr/>
                    <a:lstStyle/>
                    <a:p>
                      <a:r>
                        <a:rPr lang="en-AU" sz="1100" b="1"/>
                        <a:t>Ballina  </a:t>
                      </a: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algn="ctr"/>
                      <a:r>
                        <a:rPr lang="en-AU" sz="3600">
                          <a:solidFill>
                            <a:srgbClr val="00B050"/>
                          </a:solidFill>
                          <a:sym typeface="Wingdings" panose="05000000000000000000" pitchFamily="2" charset="2"/>
                        </a:rPr>
                        <a:t></a:t>
                      </a:r>
                      <a:endParaRPr lang="en-AU" sz="3600">
                        <a:solidFill>
                          <a:srgbClr val="00B050"/>
                        </a:solidFill>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2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endParaRPr lang="en-AU" sz="1100">
                        <a:solidFill>
                          <a:srgbClr val="00B050"/>
                        </a:solidFill>
                      </a:endParaRPr>
                    </a:p>
                  </a:txBody>
                  <a:tcPr marL="90613" marR="90613" marT="45306" marB="45306"/>
                </a:tc>
                <a:tc>
                  <a:txBody>
                    <a:bodyPr/>
                    <a:lstStyle/>
                    <a:p>
                      <a:endParaRPr lang="en-AU" sz="1100">
                        <a:solidFill>
                          <a:srgbClr val="00B050"/>
                        </a:solidFill>
                      </a:endParaRPr>
                    </a:p>
                  </a:txBody>
                  <a:tcPr marL="90613" marR="90613" marT="45306" marB="45306"/>
                </a:tc>
                <a:extLst>
                  <a:ext uri="{0D108BD9-81ED-4DB2-BD59-A6C34878D82A}">
                    <a16:rowId xmlns:a16="http://schemas.microsoft.com/office/drawing/2014/main" val="1808243383"/>
                  </a:ext>
                </a:extLst>
              </a:tr>
              <a:tr h="750183">
                <a:tc>
                  <a:txBody>
                    <a:bodyPr/>
                    <a:lstStyle/>
                    <a:p>
                      <a:r>
                        <a:rPr lang="en-AU" sz="1100" b="1" err="1"/>
                        <a:t>MidCoast</a:t>
                      </a:r>
                      <a:r>
                        <a:rPr lang="en-AU" sz="1100" b="1"/>
                        <a:t> Council </a:t>
                      </a: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Arial"/>
                        <a:ea typeface="+mn-ea"/>
                        <a:cs typeface="+mn-cs"/>
                      </a:endParaRP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Arial"/>
                        <a:ea typeface="+mn-ea"/>
                        <a:cs typeface="+mn-cs"/>
                      </a:endParaRPr>
                    </a:p>
                  </a:txBody>
                  <a:tcPr marL="90613" marR="90613" marT="45306" marB="45306"/>
                </a:tc>
                <a:tc>
                  <a:txBody>
                    <a:bodyPr/>
                    <a:lstStyle/>
                    <a:p>
                      <a:endParaRPr lang="en-AU" sz="1100">
                        <a:solidFill>
                          <a:srgbClr val="00B050"/>
                        </a:solidFill>
                      </a:endParaRPr>
                    </a:p>
                  </a:txBody>
                  <a:tcPr marL="90613" marR="90613" marT="45306" marB="45306"/>
                </a:tc>
                <a:extLst>
                  <a:ext uri="{0D108BD9-81ED-4DB2-BD59-A6C34878D82A}">
                    <a16:rowId xmlns:a16="http://schemas.microsoft.com/office/drawing/2014/main" val="4203480097"/>
                  </a:ext>
                </a:extLst>
              </a:tr>
              <a:tr h="885351">
                <a:tc>
                  <a:txBody>
                    <a:bodyPr/>
                    <a:lstStyle/>
                    <a:p>
                      <a:r>
                        <a:rPr lang="en-AU" sz="1100" b="1"/>
                        <a:t>Riverina Water </a:t>
                      </a:r>
                    </a:p>
                    <a:p>
                      <a:r>
                        <a:rPr lang="en-AU" sz="1100"/>
                        <a:t>(</a:t>
                      </a:r>
                      <a:r>
                        <a:rPr lang="en-AU" sz="1100" b="1"/>
                        <a:t>County Council)</a:t>
                      </a:r>
                    </a:p>
                  </a:txBody>
                  <a:tcPr marL="90613" marR="90613" marT="45306" marB="4530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B050"/>
                          </a:solidFill>
                          <a:effectLst/>
                          <a:uLnTx/>
                          <a:uFillTx/>
                          <a:latin typeface="+mn-lt"/>
                          <a:ea typeface="+mn-ea"/>
                          <a:cs typeface="+mn-cs"/>
                          <a:sym typeface="Wingdings" panose="05000000000000000000" pitchFamily="2" charset="2"/>
                        </a:rPr>
                        <a:t></a:t>
                      </a:r>
                      <a:endParaRPr kumimoji="0" lang="en-AU" sz="3600" b="0" i="0" u="none" strike="noStrike" kern="1200" cap="none" spc="0" normalizeH="0" baseline="0" noProof="0">
                        <a:ln>
                          <a:noFill/>
                        </a:ln>
                        <a:solidFill>
                          <a:srgbClr val="00B050"/>
                        </a:solidFill>
                        <a:effectLst/>
                        <a:uLnTx/>
                        <a:uFillTx/>
                        <a:latin typeface="+mn-lt"/>
                        <a:ea typeface="+mn-ea"/>
                        <a:cs typeface="+mn-cs"/>
                      </a:endParaRPr>
                    </a:p>
                  </a:txBody>
                  <a:tcPr marL="90613" marR="90613" marT="45306" marB="45306"/>
                </a:tc>
                <a:tc>
                  <a:txBody>
                    <a:bodyPr/>
                    <a:lstStyle/>
                    <a:p>
                      <a:endParaRPr lang="en-AU" sz="1100">
                        <a:solidFill>
                          <a:srgbClr val="00B050"/>
                        </a:solidFill>
                      </a:endParaRPr>
                    </a:p>
                  </a:txBody>
                  <a:tcPr marL="90613" marR="90613" marT="45306" marB="45306"/>
                </a:tc>
                <a:tc>
                  <a:txBody>
                    <a:bodyPr/>
                    <a:lstStyle/>
                    <a:p>
                      <a:endParaRPr lang="en-AU" sz="1100">
                        <a:solidFill>
                          <a:srgbClr val="00B050"/>
                        </a:solidFill>
                      </a:endParaRPr>
                    </a:p>
                  </a:txBody>
                  <a:tcPr marL="90613" marR="90613" marT="45306" marB="45306"/>
                </a:tc>
                <a:tc>
                  <a:txBody>
                    <a:bodyPr/>
                    <a:lstStyle/>
                    <a:p>
                      <a:endParaRPr lang="en-AU" sz="1100">
                        <a:solidFill>
                          <a:srgbClr val="00B050"/>
                        </a:solidFill>
                      </a:endParaRPr>
                    </a:p>
                  </a:txBody>
                  <a:tcPr marL="90613" marR="90613" marT="45306" marB="45306"/>
                </a:tc>
                <a:tc>
                  <a:txBody>
                    <a:bodyPr/>
                    <a:lstStyle/>
                    <a:p>
                      <a:endParaRPr lang="en-AU" sz="1100">
                        <a:solidFill>
                          <a:srgbClr val="00B050"/>
                        </a:solidFill>
                      </a:endParaRPr>
                    </a:p>
                  </a:txBody>
                  <a:tcPr marL="90613" marR="90613" marT="45306" marB="45306"/>
                </a:tc>
                <a:tc>
                  <a:txBody>
                    <a:bodyPr/>
                    <a:lstStyle/>
                    <a:p>
                      <a:endParaRPr lang="en-AU" sz="1100">
                        <a:solidFill>
                          <a:srgbClr val="00B050"/>
                        </a:solidFill>
                      </a:endParaRPr>
                    </a:p>
                  </a:txBody>
                  <a:tcPr marL="90613" marR="90613" marT="45306" marB="45306"/>
                </a:tc>
                <a:tc>
                  <a:txBody>
                    <a:bodyPr/>
                    <a:lstStyle/>
                    <a:p>
                      <a:endParaRPr lang="en-AU" sz="1100">
                        <a:solidFill>
                          <a:srgbClr val="00B050"/>
                        </a:solidFill>
                      </a:endParaRPr>
                    </a:p>
                  </a:txBody>
                  <a:tcPr marL="90613" marR="90613" marT="45306" marB="45306"/>
                </a:tc>
                <a:extLst>
                  <a:ext uri="{0D108BD9-81ED-4DB2-BD59-A6C34878D82A}">
                    <a16:rowId xmlns:a16="http://schemas.microsoft.com/office/drawing/2014/main" val="877168391"/>
                  </a:ext>
                </a:extLst>
              </a:tr>
            </a:tbl>
          </a:graphicData>
        </a:graphic>
      </p:graphicFrame>
      <p:sp>
        <p:nvSpPr>
          <p:cNvPr id="2" name="Rectangle 1">
            <a:extLst>
              <a:ext uri="{FF2B5EF4-FFF2-40B4-BE49-F238E27FC236}">
                <a16:creationId xmlns:a16="http://schemas.microsoft.com/office/drawing/2014/main" id="{FB022CDC-DFBE-4FAC-AE44-974449518172}"/>
              </a:ext>
            </a:extLst>
          </p:cNvPr>
          <p:cNvSpPr/>
          <p:nvPr/>
        </p:nvSpPr>
        <p:spPr>
          <a:xfrm>
            <a:off x="0" y="0"/>
            <a:ext cx="4090737" cy="685800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 Placeholder 2">
            <a:extLst>
              <a:ext uri="{FF2B5EF4-FFF2-40B4-BE49-F238E27FC236}">
                <a16:creationId xmlns:a16="http://schemas.microsoft.com/office/drawing/2014/main" id="{20C89B59-ECF1-410A-B4F4-706E2443CB5A}"/>
              </a:ext>
            </a:extLst>
          </p:cNvPr>
          <p:cNvSpPr txBox="1">
            <a:spLocks/>
          </p:cNvSpPr>
          <p:nvPr/>
        </p:nvSpPr>
        <p:spPr>
          <a:xfrm>
            <a:off x="509337" y="2081306"/>
            <a:ext cx="2880828" cy="3071906"/>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3400" b="1"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3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pPr>
            <a:r>
              <a:rPr lang="en-US" sz="4000" kern="1200">
                <a:solidFill>
                  <a:srgbClr val="FFFFFF"/>
                </a:solidFill>
                <a:latin typeface="+mj-lt"/>
                <a:ea typeface="+mj-ea"/>
                <a:cs typeface="+mj-cs"/>
              </a:rPr>
              <a:t>What water  services does our council provide?  </a:t>
            </a:r>
          </a:p>
        </p:txBody>
      </p:sp>
      <p:sp>
        <p:nvSpPr>
          <p:cNvPr id="8" name="Footer Placeholder 2">
            <a:extLst>
              <a:ext uri="{FF2B5EF4-FFF2-40B4-BE49-F238E27FC236}">
                <a16:creationId xmlns:a16="http://schemas.microsoft.com/office/drawing/2014/main" id="{7DDE925C-266E-4415-8C83-0E9330DA2ADC}"/>
              </a:ext>
            </a:extLst>
          </p:cNvPr>
          <p:cNvSpPr txBox="1">
            <a:spLocks/>
          </p:cNvSpPr>
          <p:nvPr/>
        </p:nvSpPr>
        <p:spPr>
          <a:xfrm>
            <a:off x="30165" y="6442434"/>
            <a:ext cx="6720000" cy="252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1400">
                <a:solidFill>
                  <a:schemeClr val="bg1"/>
                </a:solidFill>
                <a:latin typeface="Public Sans SemiBold" pitchFamily="2" charset="0"/>
              </a:rPr>
              <a:t>Councillor induction – local water utilities</a:t>
            </a:r>
          </a:p>
        </p:txBody>
      </p:sp>
    </p:spTree>
    <p:extLst>
      <p:ext uri="{BB962C8B-B14F-4D97-AF65-F5344CB8AC3E}">
        <p14:creationId xmlns:p14="http://schemas.microsoft.com/office/powerpoint/2010/main" val="165278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Where does our water come from, how is it treated and how does it get to the customer?</a:t>
            </a:r>
          </a:p>
        </p:txBody>
      </p:sp>
      <p:sp>
        <p:nvSpPr>
          <p:cNvPr id="5" name="Content Placeholder 4"/>
          <p:cNvSpPr>
            <a:spLocks noGrp="1"/>
          </p:cNvSpPr>
          <p:nvPr>
            <p:ph idx="1"/>
          </p:nvPr>
        </p:nvSpPr>
        <p:spPr>
          <a:xfrm>
            <a:off x="360000" y="1800000"/>
            <a:ext cx="11473200" cy="4351339"/>
          </a:xfrm>
        </p:spPr>
        <p:txBody>
          <a:bodyPr>
            <a:normAutofit/>
          </a:bodyPr>
          <a:lstStyle/>
          <a:p>
            <a:pPr>
              <a:spcBef>
                <a:spcPts val="600"/>
              </a:spcBef>
              <a:spcAft>
                <a:spcPts val="600"/>
              </a:spcAft>
            </a:pPr>
            <a:r>
              <a:rPr lang="en-AU" sz="2100">
                <a:solidFill>
                  <a:srgbClr val="FF0000"/>
                </a:solidFill>
                <a:latin typeface="Public Sans Light" pitchFamily="2" charset="0"/>
                <a:cs typeface="Arial" panose="020B0604020202020204" pitchFamily="34" charset="0"/>
              </a:rPr>
              <a:t>[INSERT YOUR COUNCIL’S DRINKING WATER SYSTEM INFORMATION, DIAGRAMS, MAPS, PHOTOS HERE]</a:t>
            </a:r>
          </a:p>
          <a:p>
            <a:pPr>
              <a:spcBef>
                <a:spcPts val="600"/>
              </a:spcBef>
              <a:spcAft>
                <a:spcPts val="600"/>
              </a:spcAft>
            </a:pPr>
            <a:endParaRPr lang="en-AU" sz="2100">
              <a:latin typeface="Public Sans Light" pitchFamily="2" charset="0"/>
              <a:cs typeface="Arial" panose="020B0604020202020204" pitchFamily="34" charset="0"/>
            </a:endParaRPr>
          </a:p>
          <a:p>
            <a:pPr>
              <a:spcBef>
                <a:spcPts val="600"/>
              </a:spcBef>
              <a:spcAft>
                <a:spcPts val="600"/>
              </a:spcAft>
            </a:pPr>
            <a:endParaRPr lang="en-AU" sz="2100">
              <a:latin typeface="Public Sans Light" pitchFamily="2" charset="0"/>
              <a:cs typeface="Arial" panose="020B0604020202020204" pitchFamily="34" charset="0"/>
            </a:endParaRPr>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15</a:t>
            </a:fld>
            <a:endParaRPr lang="en-AU"/>
          </a:p>
        </p:txBody>
      </p:sp>
    </p:spTree>
    <p:extLst>
      <p:ext uri="{BB962C8B-B14F-4D97-AF65-F5344CB8AC3E}">
        <p14:creationId xmlns:p14="http://schemas.microsoft.com/office/powerpoint/2010/main" val="1552023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Our water assets</a:t>
            </a:r>
          </a:p>
        </p:txBody>
      </p:sp>
      <p:sp>
        <p:nvSpPr>
          <p:cNvPr id="5" name="Content Placeholder 4"/>
          <p:cNvSpPr>
            <a:spLocks noGrp="1"/>
          </p:cNvSpPr>
          <p:nvPr>
            <p:ph idx="1"/>
          </p:nvPr>
        </p:nvSpPr>
        <p:spPr>
          <a:xfrm>
            <a:off x="360000" y="1800000"/>
            <a:ext cx="11473200" cy="4351339"/>
          </a:xfrm>
        </p:spPr>
        <p:txBody>
          <a:bodyPr>
            <a:normAutofit/>
          </a:bodyPr>
          <a:lstStyle/>
          <a:p>
            <a:pPr>
              <a:spcBef>
                <a:spcPts val="600"/>
              </a:spcBef>
              <a:spcAft>
                <a:spcPts val="600"/>
              </a:spcAft>
            </a:pPr>
            <a:r>
              <a:rPr lang="en-AU" sz="2100">
                <a:solidFill>
                  <a:srgbClr val="FF0000"/>
                </a:solidFill>
                <a:latin typeface="Public Sans Light" pitchFamily="2" charset="0"/>
                <a:cs typeface="Arial" panose="020B0604020202020204" pitchFamily="34" charset="0"/>
              </a:rPr>
              <a:t>[INSERT INFORMATION ABOUT YOUR LOCAL WATER UTILITY’S KEY WATER ASSETS, INCLUDING PHOTOS, SIZE, VALUE, AGE, OPERATIONAL COSTS]</a:t>
            </a:r>
          </a:p>
          <a:p>
            <a:pPr>
              <a:spcBef>
                <a:spcPts val="600"/>
              </a:spcBef>
              <a:spcAft>
                <a:spcPts val="600"/>
              </a:spcAft>
            </a:pPr>
            <a:endParaRPr lang="en-AU" sz="2100">
              <a:solidFill>
                <a:srgbClr val="FF0000"/>
              </a:solidFill>
              <a:latin typeface="Public Sans Light" pitchFamily="2" charset="0"/>
              <a:cs typeface="Arial" panose="020B0604020202020204" pitchFamily="34" charset="0"/>
            </a:endParaRPr>
          </a:p>
          <a:p>
            <a:pPr>
              <a:spcBef>
                <a:spcPts val="600"/>
              </a:spcBef>
              <a:spcAft>
                <a:spcPts val="600"/>
              </a:spcAft>
            </a:pPr>
            <a:r>
              <a:rPr lang="en-AU" sz="2100">
                <a:solidFill>
                  <a:srgbClr val="FF0000"/>
                </a:solidFill>
                <a:latin typeface="Public Sans Light" pitchFamily="2" charset="0"/>
                <a:cs typeface="Arial" panose="020B0604020202020204" pitchFamily="34" charset="0"/>
              </a:rPr>
              <a:t>[INSERT INFORMATION ABOUT ANY PLANNED FUTURE ASSETS]</a:t>
            </a:r>
          </a:p>
          <a:p>
            <a:pPr>
              <a:spcBef>
                <a:spcPts val="600"/>
              </a:spcBef>
              <a:spcAft>
                <a:spcPts val="600"/>
              </a:spcAft>
            </a:pPr>
            <a:endParaRPr lang="en-AU" sz="2100">
              <a:latin typeface="Public Sans Light" pitchFamily="2" charset="0"/>
              <a:cs typeface="Arial" panose="020B0604020202020204" pitchFamily="34" charset="0"/>
            </a:endParaRPr>
          </a:p>
          <a:p>
            <a:pPr>
              <a:spcBef>
                <a:spcPts val="600"/>
              </a:spcBef>
              <a:spcAft>
                <a:spcPts val="600"/>
              </a:spcAft>
            </a:pPr>
            <a:endParaRPr lang="en-AU" sz="2100">
              <a:latin typeface="Public Sans Light" pitchFamily="2" charset="0"/>
              <a:cs typeface="Arial" panose="020B0604020202020204" pitchFamily="34" charset="0"/>
            </a:endParaRPr>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16</a:t>
            </a:fld>
            <a:endParaRPr lang="en-AU"/>
          </a:p>
        </p:txBody>
      </p:sp>
    </p:spTree>
    <p:extLst>
      <p:ext uri="{BB962C8B-B14F-4D97-AF65-F5344CB8AC3E}">
        <p14:creationId xmlns:p14="http://schemas.microsoft.com/office/powerpoint/2010/main" val="82702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How is sewage collected, how is it treated and where does the treated sewage go?</a:t>
            </a:r>
          </a:p>
        </p:txBody>
      </p:sp>
      <p:sp>
        <p:nvSpPr>
          <p:cNvPr id="5" name="Content Placeholder 4"/>
          <p:cNvSpPr>
            <a:spLocks noGrp="1"/>
          </p:cNvSpPr>
          <p:nvPr>
            <p:ph idx="1"/>
          </p:nvPr>
        </p:nvSpPr>
        <p:spPr>
          <a:xfrm>
            <a:off x="360000" y="1800000"/>
            <a:ext cx="11473200" cy="4351339"/>
          </a:xfrm>
        </p:spPr>
        <p:txBody>
          <a:bodyPr>
            <a:normAutofit/>
          </a:bodyPr>
          <a:lstStyle/>
          <a:p>
            <a:pPr>
              <a:spcBef>
                <a:spcPts val="600"/>
              </a:spcBef>
              <a:spcAft>
                <a:spcPts val="600"/>
              </a:spcAft>
            </a:pPr>
            <a:r>
              <a:rPr lang="en-AU" sz="2100">
                <a:solidFill>
                  <a:srgbClr val="FF0000"/>
                </a:solidFill>
                <a:latin typeface="Public Sans Light" pitchFamily="2" charset="0"/>
                <a:cs typeface="Arial" panose="020B0604020202020204" pitchFamily="34" charset="0"/>
              </a:rPr>
              <a:t>[INSERT YOUR COUNCIL’S SEWERAGE SYSTEM INFORMATION, DIAGRAMS, MAPS, PHOTOS HERE]</a:t>
            </a:r>
          </a:p>
          <a:p>
            <a:pPr>
              <a:spcBef>
                <a:spcPts val="600"/>
              </a:spcBef>
              <a:spcAft>
                <a:spcPts val="600"/>
              </a:spcAft>
            </a:pPr>
            <a:endParaRPr lang="en-AU" sz="2100">
              <a:latin typeface="Public Sans Light" pitchFamily="2" charset="0"/>
              <a:cs typeface="Arial" panose="020B0604020202020204" pitchFamily="34" charset="0"/>
            </a:endParaRPr>
          </a:p>
          <a:p>
            <a:pPr>
              <a:spcBef>
                <a:spcPts val="600"/>
              </a:spcBef>
              <a:spcAft>
                <a:spcPts val="600"/>
              </a:spcAft>
            </a:pPr>
            <a:endParaRPr lang="en-AU" sz="2100">
              <a:latin typeface="Public Sans Light" pitchFamily="2" charset="0"/>
              <a:cs typeface="Arial" panose="020B0604020202020204" pitchFamily="34" charset="0"/>
            </a:endParaRPr>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17</a:t>
            </a:fld>
            <a:endParaRPr lang="en-AU"/>
          </a:p>
        </p:txBody>
      </p:sp>
    </p:spTree>
    <p:extLst>
      <p:ext uri="{BB962C8B-B14F-4D97-AF65-F5344CB8AC3E}">
        <p14:creationId xmlns:p14="http://schemas.microsoft.com/office/powerpoint/2010/main" val="1536294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Our sewerage system assets</a:t>
            </a:r>
          </a:p>
        </p:txBody>
      </p:sp>
      <p:sp>
        <p:nvSpPr>
          <p:cNvPr id="5" name="Content Placeholder 4"/>
          <p:cNvSpPr>
            <a:spLocks noGrp="1"/>
          </p:cNvSpPr>
          <p:nvPr>
            <p:ph idx="1"/>
          </p:nvPr>
        </p:nvSpPr>
        <p:spPr>
          <a:xfrm>
            <a:off x="360000" y="1800000"/>
            <a:ext cx="11473200" cy="4351339"/>
          </a:xfrm>
        </p:spPr>
        <p:txBody>
          <a:bodyPr>
            <a:normAutofit/>
          </a:bodyPr>
          <a:lstStyle/>
          <a:p>
            <a:pPr>
              <a:spcBef>
                <a:spcPts val="600"/>
              </a:spcBef>
              <a:spcAft>
                <a:spcPts val="600"/>
              </a:spcAft>
            </a:pPr>
            <a:r>
              <a:rPr lang="en-AU" sz="2100">
                <a:solidFill>
                  <a:srgbClr val="FF0000"/>
                </a:solidFill>
                <a:latin typeface="Public Sans Light" pitchFamily="2" charset="0"/>
                <a:cs typeface="Arial" panose="020B0604020202020204" pitchFamily="34" charset="0"/>
              </a:rPr>
              <a:t>[INSERT INFORMATION ABOUT YOUR LOCAL WATER UTILITY’S KEY SEWERAGE SYSTEM ASSETS, INCLUDING PHOTOS, SIZE, VALUE, AGE, OPERATIONAL COSTS]</a:t>
            </a:r>
          </a:p>
          <a:p>
            <a:pPr>
              <a:spcBef>
                <a:spcPts val="600"/>
              </a:spcBef>
              <a:spcAft>
                <a:spcPts val="600"/>
              </a:spcAft>
            </a:pPr>
            <a:endParaRPr lang="en-AU" sz="2100">
              <a:solidFill>
                <a:srgbClr val="FF0000"/>
              </a:solidFill>
              <a:latin typeface="Public Sans Light" pitchFamily="2" charset="0"/>
              <a:cs typeface="Arial" panose="020B0604020202020204" pitchFamily="34" charset="0"/>
            </a:endParaRPr>
          </a:p>
          <a:p>
            <a:pPr>
              <a:spcBef>
                <a:spcPts val="600"/>
              </a:spcBef>
              <a:spcAft>
                <a:spcPts val="600"/>
              </a:spcAft>
            </a:pPr>
            <a:r>
              <a:rPr lang="en-AU" sz="2100">
                <a:solidFill>
                  <a:srgbClr val="FF0000"/>
                </a:solidFill>
                <a:latin typeface="Public Sans Light" pitchFamily="2" charset="0"/>
                <a:cs typeface="Arial" panose="020B0604020202020204" pitchFamily="34" charset="0"/>
              </a:rPr>
              <a:t>[INSERT INFORMATION ABOUT ANY PLANNED FUTURE ASSETS]</a:t>
            </a:r>
          </a:p>
          <a:p>
            <a:pPr>
              <a:spcBef>
                <a:spcPts val="600"/>
              </a:spcBef>
              <a:spcAft>
                <a:spcPts val="600"/>
              </a:spcAft>
            </a:pPr>
            <a:endParaRPr lang="en-AU" sz="2100">
              <a:latin typeface="Public Sans Light" pitchFamily="2" charset="0"/>
              <a:cs typeface="Arial" panose="020B0604020202020204" pitchFamily="34" charset="0"/>
            </a:endParaRPr>
          </a:p>
          <a:p>
            <a:pPr>
              <a:spcBef>
                <a:spcPts val="600"/>
              </a:spcBef>
              <a:spcAft>
                <a:spcPts val="600"/>
              </a:spcAft>
            </a:pPr>
            <a:endParaRPr lang="en-AU" sz="2100">
              <a:latin typeface="Public Sans Light" pitchFamily="2" charset="0"/>
              <a:cs typeface="Arial" panose="020B0604020202020204" pitchFamily="34" charset="0"/>
            </a:endParaRPr>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18</a:t>
            </a:fld>
            <a:endParaRPr lang="en-AU"/>
          </a:p>
        </p:txBody>
      </p:sp>
    </p:spTree>
    <p:extLst>
      <p:ext uri="{BB962C8B-B14F-4D97-AF65-F5344CB8AC3E}">
        <p14:creationId xmlns:p14="http://schemas.microsoft.com/office/powerpoint/2010/main" val="3444754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normAutofit/>
          </a:bodyPr>
          <a:lstStyle/>
          <a:p>
            <a:r>
              <a:rPr lang="en-US"/>
              <a:t>Planning for and managing risks</a:t>
            </a:r>
            <a:endParaRPr lang="en-AU"/>
          </a:p>
        </p:txBody>
      </p:sp>
      <p:sp>
        <p:nvSpPr>
          <p:cNvPr id="4" name="Footer Placeholder 3">
            <a:extLst>
              <a:ext uri="{FF2B5EF4-FFF2-40B4-BE49-F238E27FC236}">
                <a16:creationId xmlns:a16="http://schemas.microsoft.com/office/drawing/2014/main" id="{963F54D0-657F-494C-A1DA-9EF6FBAF177A}"/>
              </a:ext>
            </a:extLst>
          </p:cNvPr>
          <p:cNvSpPr>
            <a:spLocks noGrp="1"/>
          </p:cNvSpPr>
          <p:nvPr>
            <p:ph type="ftr" sz="quarter" idx="3"/>
          </p:nvPr>
        </p:nvSpPr>
        <p:spPr>
          <a:xfrm>
            <a:off x="360000" y="6444000"/>
            <a:ext cx="4500000" cy="216000"/>
          </a:xfrm>
        </p:spPr>
        <p:txBody>
          <a:bodyPr/>
          <a:lstStyle/>
          <a:p>
            <a:r>
              <a:rPr lang="en-US" err="1"/>
              <a:t>Councillor</a:t>
            </a:r>
            <a:r>
              <a:rPr lang="en-US"/>
              <a:t> induction – local water utility</a:t>
            </a:r>
            <a:endParaRPr lang="en-AU"/>
          </a:p>
        </p:txBody>
      </p:sp>
    </p:spTree>
    <p:extLst>
      <p:ext uri="{BB962C8B-B14F-4D97-AF65-F5344CB8AC3E}">
        <p14:creationId xmlns:p14="http://schemas.microsoft.com/office/powerpoint/2010/main" val="3186487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2ECF6AFB-49EA-463D-9902-A7CB1D4DA94E}"/>
              </a:ext>
            </a:extLst>
          </p:cNvPr>
          <p:cNvSpPr>
            <a:spLocks noGrp="1"/>
          </p:cNvSpPr>
          <p:nvPr>
            <p:ph type="title"/>
          </p:nvPr>
        </p:nvSpPr>
        <p:spPr/>
        <p:txBody>
          <a:bodyPr/>
          <a:lstStyle/>
          <a:p>
            <a:r>
              <a:rPr lang="en-US"/>
              <a:t>How to use this slide template</a:t>
            </a:r>
            <a:endParaRPr lang="en-AU"/>
          </a:p>
        </p:txBody>
      </p:sp>
      <p:sp>
        <p:nvSpPr>
          <p:cNvPr id="4" name="Footer Placeholder 3">
            <a:extLst>
              <a:ext uri="{FF2B5EF4-FFF2-40B4-BE49-F238E27FC236}">
                <a16:creationId xmlns:a16="http://schemas.microsoft.com/office/drawing/2014/main" id="{041A9347-5592-42BD-8858-3C74887D82C1}"/>
              </a:ext>
            </a:extLst>
          </p:cNvPr>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5" name="Slide Number Placeholder 4">
            <a:extLst>
              <a:ext uri="{FF2B5EF4-FFF2-40B4-BE49-F238E27FC236}">
                <a16:creationId xmlns:a16="http://schemas.microsoft.com/office/drawing/2014/main" id="{D9B51B8C-132B-49F6-9610-14E609099D52}"/>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2</a:t>
            </a:fld>
            <a:endParaRPr lang="en-AU"/>
          </a:p>
        </p:txBody>
      </p:sp>
      <p:sp>
        <p:nvSpPr>
          <p:cNvPr id="15" name="Text Placeholder 14">
            <a:extLst>
              <a:ext uri="{FF2B5EF4-FFF2-40B4-BE49-F238E27FC236}">
                <a16:creationId xmlns:a16="http://schemas.microsoft.com/office/drawing/2014/main" id="{9428BDAA-9132-4F4C-AE8A-948AC24AF4E4}"/>
              </a:ext>
            </a:extLst>
          </p:cNvPr>
          <p:cNvSpPr>
            <a:spLocks noGrp="1"/>
          </p:cNvSpPr>
          <p:nvPr>
            <p:ph type="body" sz="quarter" idx="14"/>
          </p:nvPr>
        </p:nvSpPr>
        <p:spPr>
          <a:xfrm>
            <a:off x="360362" y="1749600"/>
            <a:ext cx="11547385" cy="3880638"/>
          </a:xfrm>
        </p:spPr>
        <p:txBody>
          <a:bodyPr>
            <a:noAutofit/>
          </a:bodyPr>
          <a:lstStyle/>
          <a:p>
            <a:r>
              <a:rPr lang="en-AU" sz="1900">
                <a:latin typeface="+mn-lt"/>
                <a:cs typeface="Arial" panose="020B0604020202020204" pitchFamily="34" charset="0"/>
              </a:rPr>
              <a:t>This slide package was designed as a resource for regional NSW Council-owned water utilities to support the induction of new councillors. The slides are written to be presented by your council’s General Manager or local water utility manager.</a:t>
            </a:r>
          </a:p>
          <a:p>
            <a:r>
              <a:rPr lang="en-AU" sz="1900">
                <a:latin typeface="+mn-lt"/>
                <a:cs typeface="Arial" panose="020B0604020202020204" pitchFamily="34" charset="0"/>
              </a:rPr>
              <a:t>The slides are supported by other resources developed by the </a:t>
            </a:r>
            <a:r>
              <a:rPr lang="en-AU" sz="1900">
                <a:latin typeface="+mn-lt"/>
                <a:cs typeface="Arial" panose="020B0604020202020204" pitchFamily="34" charset="0"/>
                <a:hlinkClick r:id="rId3"/>
              </a:rPr>
              <a:t>Town Water Risk Reduction Program</a:t>
            </a:r>
            <a:r>
              <a:rPr lang="en-AU" sz="1900">
                <a:latin typeface="+mn-lt"/>
                <a:cs typeface="Arial" panose="020B0604020202020204" pitchFamily="34" charset="0"/>
              </a:rPr>
              <a:t>, including the Water industry induction handbook for decision-makers.</a:t>
            </a:r>
          </a:p>
          <a:p>
            <a:r>
              <a:rPr lang="en-AU" sz="1900">
                <a:latin typeface="+mn-lt"/>
                <a:cs typeface="Arial" panose="020B0604020202020204" pitchFamily="34" charset="0"/>
              </a:rPr>
              <a:t>This a customisable document for Councils to add specific information about their: </a:t>
            </a:r>
          </a:p>
          <a:p>
            <a:pPr marL="342900" lvl="0" indent="-342900">
              <a:buFont typeface="Arial" panose="020B0604020202020204" pitchFamily="34" charset="0"/>
              <a:buChar char="•"/>
            </a:pPr>
            <a:r>
              <a:rPr lang="en-AU" sz="1900">
                <a:latin typeface="+mn-lt"/>
                <a:cs typeface="Arial" panose="020B0604020202020204" pitchFamily="34" charset="0"/>
              </a:rPr>
              <a:t>water products and services provided to their community </a:t>
            </a:r>
          </a:p>
          <a:p>
            <a:pPr marL="342900" lvl="0" indent="-342900">
              <a:buFont typeface="Arial" panose="020B0604020202020204" pitchFamily="34" charset="0"/>
              <a:buChar char="•"/>
            </a:pPr>
            <a:r>
              <a:rPr lang="en-AU" sz="1900">
                <a:latin typeface="+mn-lt"/>
                <a:cs typeface="Arial" panose="020B0604020202020204" pitchFamily="34" charset="0"/>
              </a:rPr>
              <a:t>water and sewerage assets</a:t>
            </a:r>
          </a:p>
          <a:p>
            <a:pPr marL="342900" lvl="0" indent="-342900">
              <a:buFont typeface="Arial" panose="020B0604020202020204" pitchFamily="34" charset="0"/>
              <a:buChar char="•"/>
            </a:pPr>
            <a:r>
              <a:rPr lang="en-AU" sz="1900">
                <a:latin typeface="+mn-lt"/>
                <a:cs typeface="Arial" panose="020B0604020202020204" pitchFamily="34" charset="0"/>
              </a:rPr>
              <a:t>relevant systems, plans, strategies and resources.</a:t>
            </a:r>
          </a:p>
          <a:p>
            <a:r>
              <a:rPr lang="en-AU" sz="1900">
                <a:latin typeface="+mn-lt"/>
                <a:cs typeface="Arial" panose="020B0604020202020204" pitchFamily="34" charset="0"/>
              </a:rPr>
              <a:t>The </a:t>
            </a:r>
            <a:r>
              <a:rPr lang="en-AU" sz="1900">
                <a:solidFill>
                  <a:srgbClr val="FF0000"/>
                </a:solidFill>
                <a:latin typeface="+mn-lt"/>
                <a:cs typeface="Arial" panose="020B0604020202020204" pitchFamily="34" charset="0"/>
              </a:rPr>
              <a:t>red text </a:t>
            </a:r>
            <a:r>
              <a:rPr lang="en-AU" sz="1900">
                <a:latin typeface="+mn-lt"/>
                <a:cs typeface="Arial" panose="020B0604020202020204" pitchFamily="34" charset="0"/>
              </a:rPr>
              <a:t>in the document are the instructions for Councils to add additional information specific to their circumstances. The red text should be deleted prior to distribution. </a:t>
            </a:r>
          </a:p>
          <a:p>
            <a:r>
              <a:rPr lang="en-AU" sz="1900">
                <a:latin typeface="+mn-lt"/>
                <a:cs typeface="Arial" panose="020B0604020202020204" pitchFamily="34" charset="0"/>
              </a:rPr>
              <a:t>If you have any suggestions about how we can improve the slide package contact </a:t>
            </a:r>
            <a:r>
              <a:rPr lang="en-AU" sz="1900">
                <a:latin typeface="+mn-lt"/>
                <a:cs typeface="Arial" panose="020B0604020202020204" pitchFamily="34" charset="0"/>
                <a:hlinkClick r:id="rId4">
                  <a:extLst>
                    <a:ext uri="{A12FA001-AC4F-418D-AE19-62706E023703}">
                      <ahyp:hlinkClr xmlns:ahyp="http://schemas.microsoft.com/office/drawing/2018/hyperlinkcolor" val="tx"/>
                    </a:ext>
                  </a:extLst>
                </a:hlinkClick>
              </a:rPr>
              <a:t>regional.town.water@dpie.nsw.gov.au</a:t>
            </a:r>
            <a:r>
              <a:rPr lang="en-AU" sz="1900">
                <a:latin typeface="+mn-lt"/>
                <a:cs typeface="Arial" panose="020B0604020202020204" pitchFamily="34" charset="0"/>
              </a:rPr>
              <a:t> </a:t>
            </a:r>
          </a:p>
          <a:p>
            <a:pPr>
              <a:lnSpc>
                <a:spcPct val="107000"/>
              </a:lnSpc>
              <a:spcBef>
                <a:spcPts val="600"/>
              </a:spcBef>
              <a:spcAft>
                <a:spcPts val="800"/>
              </a:spcAft>
            </a:pPr>
            <a:br>
              <a:rPr lang="en-AU" sz="1800">
                <a:effectLst/>
                <a:latin typeface="Arial" panose="020B0604020202020204" pitchFamily="34" charset="0"/>
                <a:ea typeface="Calibri" panose="020F0502020204030204" pitchFamily="34" charset="0"/>
              </a:rPr>
            </a:br>
            <a:r>
              <a:rPr lang="en-AU" sz="1800">
                <a:effectLst/>
                <a:latin typeface="Arial" panose="020B0604020202020204" pitchFamily="34" charset="0"/>
                <a:ea typeface="Calibri" panose="020F0502020204030204" pitchFamily="34" charset="0"/>
                <a:cs typeface="Arial" panose="020B0604020202020204" pitchFamily="34" charset="0"/>
              </a:rPr>
              <a:t> </a:t>
            </a:r>
          </a:p>
          <a:p>
            <a:endParaRPr lang="en-AU" sz="1900">
              <a:latin typeface="+mn-lt"/>
              <a:cs typeface="Arial" panose="020B0604020202020204" pitchFamily="34" charset="0"/>
            </a:endParaRPr>
          </a:p>
          <a:p>
            <a:endParaRPr lang="en-AU" sz="1900">
              <a:latin typeface="+mn-lt"/>
              <a:cs typeface="Arial" panose="020B0604020202020204" pitchFamily="34" charset="0"/>
            </a:endParaRPr>
          </a:p>
          <a:p>
            <a:endParaRPr lang="en-AU" sz="1900">
              <a:latin typeface="+mn-lt"/>
            </a:endParaRPr>
          </a:p>
        </p:txBody>
      </p:sp>
    </p:spTree>
    <p:extLst>
      <p:ext uri="{BB962C8B-B14F-4D97-AF65-F5344CB8AC3E}">
        <p14:creationId xmlns:p14="http://schemas.microsoft.com/office/powerpoint/2010/main" val="3490226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What risks are we trying to manage?</a:t>
            </a:r>
          </a:p>
        </p:txBody>
      </p:sp>
      <p:sp>
        <p:nvSpPr>
          <p:cNvPr id="5" name="Content Placeholder 4"/>
          <p:cNvSpPr>
            <a:spLocks noGrp="1"/>
          </p:cNvSpPr>
          <p:nvPr>
            <p:ph idx="1"/>
          </p:nvPr>
        </p:nvSpPr>
        <p:spPr>
          <a:xfrm>
            <a:off x="360000" y="1800000"/>
            <a:ext cx="11473200" cy="4351339"/>
          </a:xfrm>
        </p:spPr>
        <p:txBody>
          <a:bodyPr>
            <a:normAutofit/>
          </a:bodyPr>
          <a:lstStyle/>
          <a:p>
            <a:pPr fontAlgn="ctr">
              <a:lnSpc>
                <a:spcPct val="100000"/>
              </a:lnSpc>
              <a:spcBef>
                <a:spcPts val="600"/>
              </a:spcBef>
              <a:spcAft>
                <a:spcPts val="600"/>
              </a:spcAft>
              <a:buSzPts val="1000"/>
              <a:tabLst>
                <a:tab pos="457200" algn="l"/>
              </a:tabLst>
            </a:pPr>
            <a:r>
              <a:rPr lang="en-AU">
                <a:latin typeface="Public Sans Light" pitchFamily="2" charset="0"/>
                <a:cs typeface="Arial" panose="020B0604020202020204" pitchFamily="34" charset="0"/>
              </a:rPr>
              <a:t>Our l</a:t>
            </a:r>
            <a:r>
              <a:rPr lang="en-AU" sz="2000">
                <a:latin typeface="Public Sans Light" pitchFamily="2" charset="0"/>
                <a:cs typeface="Arial" panose="020B0604020202020204" pitchFamily="34" charset="0"/>
              </a:rPr>
              <a:t>ocal water utilities manage key areas of risk relating to:</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water security </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water quality</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the environment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assets and infrastructure</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customers </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2000">
                <a:latin typeface="Public Sans Light" pitchFamily="2" charset="0"/>
                <a:cs typeface="Arial" panose="020B0604020202020204" pitchFamily="34" charset="0"/>
              </a:rPr>
              <a:t>financial sustainability of the utility.</a:t>
            </a: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endParaRPr lang="en-AU" sz="1900">
              <a:latin typeface="Public Sans Light" pitchFamily="2" charset="0"/>
              <a:cs typeface="Arial" panose="020B0604020202020204" pitchFamily="34" charset="0"/>
            </a:endParaRP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20</a:t>
            </a:fld>
            <a:endParaRPr lang="en-AU"/>
          </a:p>
        </p:txBody>
      </p:sp>
    </p:spTree>
    <p:extLst>
      <p:ext uri="{BB962C8B-B14F-4D97-AF65-F5344CB8AC3E}">
        <p14:creationId xmlns:p14="http://schemas.microsoft.com/office/powerpoint/2010/main" val="3093020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What risks are we trying to manage?</a:t>
            </a:r>
            <a:br>
              <a:rPr lang="en-AU"/>
            </a:br>
            <a:r>
              <a:rPr lang="en-AU"/>
              <a:t>Real examples</a:t>
            </a:r>
          </a:p>
        </p:txBody>
      </p:sp>
      <p:graphicFrame>
        <p:nvGraphicFramePr>
          <p:cNvPr id="6" name="Table 6">
            <a:extLst>
              <a:ext uri="{FF2B5EF4-FFF2-40B4-BE49-F238E27FC236}">
                <a16:creationId xmlns:a16="http://schemas.microsoft.com/office/drawing/2014/main" id="{16FD1ACD-178C-4394-9A5F-F7318DF7B262}"/>
              </a:ext>
            </a:extLst>
          </p:cNvPr>
          <p:cNvGraphicFramePr>
            <a:graphicFrameLocks noGrp="1"/>
          </p:cNvGraphicFramePr>
          <p:nvPr>
            <p:ph idx="1"/>
            <p:extLst>
              <p:ext uri="{D42A27DB-BD31-4B8C-83A1-F6EECF244321}">
                <p14:modId xmlns:p14="http://schemas.microsoft.com/office/powerpoint/2010/main" val="3639817793"/>
              </p:ext>
            </p:extLst>
          </p:nvPr>
        </p:nvGraphicFramePr>
        <p:xfrm>
          <a:off x="360000" y="1738580"/>
          <a:ext cx="11472861" cy="4490720"/>
        </p:xfrm>
        <a:graphic>
          <a:graphicData uri="http://schemas.openxmlformats.org/drawingml/2006/table">
            <a:tbl>
              <a:tblPr firstRow="1" bandRow="1">
                <a:tableStyleId>{5C22544A-7EE6-4342-B048-85BDC9FD1C3A}</a:tableStyleId>
              </a:tblPr>
              <a:tblGrid>
                <a:gridCol w="2382837">
                  <a:extLst>
                    <a:ext uri="{9D8B030D-6E8A-4147-A177-3AD203B41FA5}">
                      <a16:colId xmlns:a16="http://schemas.microsoft.com/office/drawing/2014/main" val="3059822599"/>
                    </a:ext>
                  </a:extLst>
                </a:gridCol>
                <a:gridCol w="5650787">
                  <a:extLst>
                    <a:ext uri="{9D8B030D-6E8A-4147-A177-3AD203B41FA5}">
                      <a16:colId xmlns:a16="http://schemas.microsoft.com/office/drawing/2014/main" val="124332030"/>
                    </a:ext>
                  </a:extLst>
                </a:gridCol>
                <a:gridCol w="3439237">
                  <a:extLst>
                    <a:ext uri="{9D8B030D-6E8A-4147-A177-3AD203B41FA5}">
                      <a16:colId xmlns:a16="http://schemas.microsoft.com/office/drawing/2014/main" val="690477449"/>
                    </a:ext>
                  </a:extLst>
                </a:gridCol>
              </a:tblGrid>
              <a:tr h="370840">
                <a:tc>
                  <a:txBody>
                    <a:bodyPr/>
                    <a:lstStyle/>
                    <a:p>
                      <a:r>
                        <a:rPr lang="en-AU"/>
                        <a:t>Risks</a:t>
                      </a:r>
                    </a:p>
                  </a:txBody>
                  <a:tcPr/>
                </a:tc>
                <a:tc>
                  <a:txBody>
                    <a:bodyPr/>
                    <a:lstStyle/>
                    <a:p>
                      <a:r>
                        <a:rPr lang="en-AU"/>
                        <a:t>How are they managed?</a:t>
                      </a:r>
                    </a:p>
                  </a:txBody>
                  <a:tcPr/>
                </a:tc>
                <a:tc>
                  <a:txBody>
                    <a:bodyPr/>
                    <a:lstStyle/>
                    <a:p>
                      <a:r>
                        <a:rPr lang="en-AU"/>
                        <a:t>How do you know that they are managed?</a:t>
                      </a:r>
                    </a:p>
                  </a:txBody>
                  <a:tcPr/>
                </a:tc>
                <a:extLst>
                  <a:ext uri="{0D108BD9-81ED-4DB2-BD59-A6C34878D82A}">
                    <a16:rowId xmlns:a16="http://schemas.microsoft.com/office/drawing/2014/main" val="3186162280"/>
                  </a:ext>
                </a:extLst>
              </a:tr>
              <a:tr h="370840">
                <a:tc>
                  <a:txBody>
                    <a:bodyPr/>
                    <a:lstStyle/>
                    <a:p>
                      <a:r>
                        <a:rPr lang="en-AU"/>
                        <a:t>Running out of water, water restrictions</a:t>
                      </a:r>
                    </a:p>
                  </a:txBody>
                  <a:tcPr/>
                </a:tc>
                <a:tc>
                  <a:txBody>
                    <a:bodyPr/>
                    <a:lstStyle/>
                    <a:p>
                      <a:r>
                        <a:rPr lang="en-AU"/>
                        <a:t>Good local water utility strategic planning</a:t>
                      </a:r>
                    </a:p>
                    <a:p>
                      <a:r>
                        <a:rPr lang="en-AU"/>
                        <a:t>Planning for infrastructure investment and operations, water conservation measures </a:t>
                      </a:r>
                    </a:p>
                  </a:txBody>
                  <a:tcPr/>
                </a:tc>
                <a:tc>
                  <a:txBody>
                    <a:bodyPr/>
                    <a:lstStyle/>
                    <a:p>
                      <a:r>
                        <a:rPr lang="en-AU"/>
                        <a:t>Performance monitoring</a:t>
                      </a:r>
                    </a:p>
                  </a:txBody>
                  <a:tcPr/>
                </a:tc>
                <a:extLst>
                  <a:ext uri="{0D108BD9-81ED-4DB2-BD59-A6C34878D82A}">
                    <a16:rowId xmlns:a16="http://schemas.microsoft.com/office/drawing/2014/main" val="405723231"/>
                  </a:ext>
                </a:extLst>
              </a:tr>
              <a:tr h="370840">
                <a:tc>
                  <a:txBody>
                    <a:bodyPr/>
                    <a:lstStyle/>
                    <a:p>
                      <a:r>
                        <a:rPr lang="en-AU"/>
                        <a:t>Unsafe drinking water </a:t>
                      </a:r>
                    </a:p>
                  </a:txBody>
                  <a:tcPr/>
                </a:tc>
                <a:tc>
                  <a:txBody>
                    <a:bodyPr/>
                    <a:lstStyle/>
                    <a:p>
                      <a:r>
                        <a:rPr lang="en-AU"/>
                        <a:t>Drinking water management systems</a:t>
                      </a:r>
                    </a:p>
                  </a:txBody>
                  <a:tcPr/>
                </a:tc>
                <a:tc>
                  <a:txBody>
                    <a:bodyPr/>
                    <a:lstStyle/>
                    <a:p>
                      <a:r>
                        <a:rPr lang="en-AU"/>
                        <a:t>Water operations</a:t>
                      </a:r>
                    </a:p>
                    <a:p>
                      <a:r>
                        <a:rPr lang="en-AU"/>
                        <a:t>Monitoring</a:t>
                      </a:r>
                    </a:p>
                  </a:txBody>
                  <a:tcPr/>
                </a:tc>
                <a:extLst>
                  <a:ext uri="{0D108BD9-81ED-4DB2-BD59-A6C34878D82A}">
                    <a16:rowId xmlns:a16="http://schemas.microsoft.com/office/drawing/2014/main" val="1655871855"/>
                  </a:ext>
                </a:extLst>
              </a:tr>
              <a:tr h="370840">
                <a:tc>
                  <a:txBody>
                    <a:bodyPr/>
                    <a:lstStyle/>
                    <a:p>
                      <a:r>
                        <a:rPr lang="en-AU"/>
                        <a:t>Pollution – via sewage spill</a:t>
                      </a:r>
                    </a:p>
                  </a:txBody>
                  <a:tcPr/>
                </a:tc>
                <a:tc>
                  <a:txBody>
                    <a:bodyPr/>
                    <a:lstStyle/>
                    <a:p>
                      <a:r>
                        <a:rPr lang="en-AU"/>
                        <a:t>Environmental Protection Licence conditions</a:t>
                      </a:r>
                    </a:p>
                    <a:p>
                      <a:r>
                        <a:rPr lang="en-AU"/>
                        <a:t>Pollution incident response management plan</a:t>
                      </a:r>
                    </a:p>
                  </a:txBody>
                  <a:tcPr/>
                </a:tc>
                <a:tc>
                  <a:txBody>
                    <a:bodyPr/>
                    <a:lstStyle/>
                    <a:p>
                      <a:r>
                        <a:rPr lang="en-AU"/>
                        <a:t>Sewerage operations</a:t>
                      </a:r>
                    </a:p>
                    <a:p>
                      <a:r>
                        <a:rPr lang="en-AU"/>
                        <a:t>Monitoring</a:t>
                      </a:r>
                    </a:p>
                    <a:p>
                      <a:endParaRPr lang="en-AU"/>
                    </a:p>
                  </a:txBody>
                  <a:tcPr/>
                </a:tc>
                <a:extLst>
                  <a:ext uri="{0D108BD9-81ED-4DB2-BD59-A6C34878D82A}">
                    <a16:rowId xmlns:a16="http://schemas.microsoft.com/office/drawing/2014/main" val="2505035547"/>
                  </a:ext>
                </a:extLst>
              </a:tr>
              <a:tr h="370840">
                <a:tc>
                  <a:txBody>
                    <a:bodyPr/>
                    <a:lstStyle/>
                    <a:p>
                      <a:r>
                        <a:rPr lang="en-AU"/>
                        <a:t>Excessive customer charges</a:t>
                      </a:r>
                    </a:p>
                  </a:txBody>
                  <a:tcPr/>
                </a:tc>
                <a:tc>
                  <a:txBody>
                    <a:bodyPr/>
                    <a:lstStyle/>
                    <a:p>
                      <a:r>
                        <a:rPr lang="en-AU"/>
                        <a:t>Good local water utility strategic planning</a:t>
                      </a:r>
                    </a:p>
                    <a:p>
                      <a:r>
                        <a:rPr lang="en-AU"/>
                        <a:t>Planning for infrastructure investment and operations</a:t>
                      </a:r>
                    </a:p>
                  </a:txBody>
                  <a:tcPr/>
                </a:tc>
                <a:tc>
                  <a:txBody>
                    <a:bodyPr/>
                    <a:lstStyle/>
                    <a:p>
                      <a:r>
                        <a:rPr lang="en-AU"/>
                        <a:t>Performance monitoring</a:t>
                      </a:r>
                    </a:p>
                  </a:txBody>
                  <a:tcPr/>
                </a:tc>
                <a:extLst>
                  <a:ext uri="{0D108BD9-81ED-4DB2-BD59-A6C34878D82A}">
                    <a16:rowId xmlns:a16="http://schemas.microsoft.com/office/drawing/2014/main" val="2707243466"/>
                  </a:ext>
                </a:extLst>
              </a:tr>
              <a:tr h="370840">
                <a:tc>
                  <a:txBody>
                    <a:bodyPr/>
                    <a:lstStyle/>
                    <a:p>
                      <a:r>
                        <a:rPr lang="en-AU"/>
                        <a:t>Human resources, WHS</a:t>
                      </a:r>
                    </a:p>
                  </a:txBody>
                  <a:tcPr/>
                </a:tc>
                <a:tc>
                  <a:txBody>
                    <a:bodyPr/>
                    <a:lstStyle/>
                    <a:p>
                      <a:r>
                        <a:rPr lang="en-AU"/>
                        <a:t>Safe systems of work protocols</a:t>
                      </a:r>
                    </a:p>
                  </a:txBody>
                  <a:tcPr/>
                </a:tc>
                <a:tc>
                  <a:txBody>
                    <a:bodyPr/>
                    <a:lstStyle/>
                    <a:p>
                      <a:r>
                        <a:rPr lang="en-AU"/>
                        <a:t>WHS reporting </a:t>
                      </a:r>
                    </a:p>
                  </a:txBody>
                  <a:tcPr/>
                </a:tc>
                <a:extLst>
                  <a:ext uri="{0D108BD9-81ED-4DB2-BD59-A6C34878D82A}">
                    <a16:rowId xmlns:a16="http://schemas.microsoft.com/office/drawing/2014/main" val="4247797791"/>
                  </a:ext>
                </a:extLst>
              </a:tr>
              <a:tr h="370840">
                <a:tc>
                  <a:txBody>
                    <a:bodyPr/>
                    <a:lstStyle/>
                    <a:p>
                      <a:r>
                        <a:rPr lang="en-AU">
                          <a:solidFill>
                            <a:srgbClr val="FF0000"/>
                          </a:solidFill>
                        </a:rPr>
                        <a:t>ADD OTHER RISKS</a:t>
                      </a:r>
                    </a:p>
                  </a:txBody>
                  <a:tcPr/>
                </a:tc>
                <a:tc>
                  <a:txBody>
                    <a:bodyPr/>
                    <a:lstStyle/>
                    <a:p>
                      <a:r>
                        <a:rPr lang="en-AU">
                          <a:solidFill>
                            <a:srgbClr val="FF0000"/>
                          </a:solidFill>
                        </a:rPr>
                        <a:t>RELEVANT TO YOUR LOCAL WATER UTILITY</a:t>
                      </a:r>
                    </a:p>
                  </a:txBody>
                  <a:tcPr/>
                </a:tc>
                <a:tc>
                  <a:txBody>
                    <a:bodyPr/>
                    <a:lstStyle/>
                    <a:p>
                      <a:endParaRPr lang="en-AU"/>
                    </a:p>
                  </a:txBody>
                  <a:tcPr/>
                </a:tc>
                <a:extLst>
                  <a:ext uri="{0D108BD9-81ED-4DB2-BD59-A6C34878D82A}">
                    <a16:rowId xmlns:a16="http://schemas.microsoft.com/office/drawing/2014/main" val="3390181002"/>
                  </a:ext>
                </a:extLst>
              </a:tr>
            </a:tbl>
          </a:graphicData>
        </a:graphic>
      </p:graphicFrame>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21</a:t>
            </a:fld>
            <a:endParaRPr lang="en-AU"/>
          </a:p>
        </p:txBody>
      </p:sp>
    </p:spTree>
    <p:extLst>
      <p:ext uri="{BB962C8B-B14F-4D97-AF65-F5344CB8AC3E}">
        <p14:creationId xmlns:p14="http://schemas.microsoft.com/office/powerpoint/2010/main" val="418945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FD0569-C312-44B9-AF60-2560FA603AFA}"/>
              </a:ext>
            </a:extLst>
          </p:cNvPr>
          <p:cNvSpPr>
            <a:spLocks noGrp="1"/>
          </p:cNvSpPr>
          <p:nvPr>
            <p:ph type="sldNum" sz="quarter" idx="12"/>
          </p:nvPr>
        </p:nvSpPr>
        <p:spPr/>
        <p:txBody>
          <a:bodyPr/>
          <a:lstStyle/>
          <a:p>
            <a:fld id="{10A01DC5-1685-4615-8240-15192985C6A2}" type="slidenum">
              <a:rPr lang="en-AU" smtClean="0"/>
              <a:t>22</a:t>
            </a:fld>
            <a:endParaRPr lang="en-AU"/>
          </a:p>
        </p:txBody>
      </p:sp>
      <p:graphicFrame>
        <p:nvGraphicFramePr>
          <p:cNvPr id="8" name="Table 7">
            <a:extLst>
              <a:ext uri="{FF2B5EF4-FFF2-40B4-BE49-F238E27FC236}">
                <a16:creationId xmlns:a16="http://schemas.microsoft.com/office/drawing/2014/main" id="{148A3D42-04CE-4ECC-AB22-EBD3BE4C9E07}"/>
              </a:ext>
            </a:extLst>
          </p:cNvPr>
          <p:cNvGraphicFramePr>
            <a:graphicFrameLocks noGrp="1"/>
          </p:cNvGraphicFramePr>
          <p:nvPr/>
        </p:nvGraphicFramePr>
        <p:xfrm>
          <a:off x="360000" y="1572581"/>
          <a:ext cx="11395120" cy="4202225"/>
        </p:xfrm>
        <a:graphic>
          <a:graphicData uri="http://schemas.openxmlformats.org/drawingml/2006/table">
            <a:tbl>
              <a:tblPr firstRow="1" firstCol="1" bandRow="1">
                <a:tableStyleId>{5C22544A-7EE6-4342-B048-85BDC9FD1C3A}</a:tableStyleId>
              </a:tblPr>
              <a:tblGrid>
                <a:gridCol w="3439840">
                  <a:extLst>
                    <a:ext uri="{9D8B030D-6E8A-4147-A177-3AD203B41FA5}">
                      <a16:colId xmlns:a16="http://schemas.microsoft.com/office/drawing/2014/main" val="879806550"/>
                    </a:ext>
                  </a:extLst>
                </a:gridCol>
                <a:gridCol w="660400">
                  <a:extLst>
                    <a:ext uri="{9D8B030D-6E8A-4147-A177-3AD203B41FA5}">
                      <a16:colId xmlns:a16="http://schemas.microsoft.com/office/drawing/2014/main" val="773989913"/>
                    </a:ext>
                  </a:extLst>
                </a:gridCol>
                <a:gridCol w="873760">
                  <a:extLst>
                    <a:ext uri="{9D8B030D-6E8A-4147-A177-3AD203B41FA5}">
                      <a16:colId xmlns:a16="http://schemas.microsoft.com/office/drawing/2014/main" val="2319525481"/>
                    </a:ext>
                  </a:extLst>
                </a:gridCol>
                <a:gridCol w="670560">
                  <a:extLst>
                    <a:ext uri="{9D8B030D-6E8A-4147-A177-3AD203B41FA5}">
                      <a16:colId xmlns:a16="http://schemas.microsoft.com/office/drawing/2014/main" val="2708850246"/>
                    </a:ext>
                  </a:extLst>
                </a:gridCol>
                <a:gridCol w="1016000">
                  <a:extLst>
                    <a:ext uri="{9D8B030D-6E8A-4147-A177-3AD203B41FA5}">
                      <a16:colId xmlns:a16="http://schemas.microsoft.com/office/drawing/2014/main" val="1596011507"/>
                    </a:ext>
                  </a:extLst>
                </a:gridCol>
                <a:gridCol w="792480">
                  <a:extLst>
                    <a:ext uri="{9D8B030D-6E8A-4147-A177-3AD203B41FA5}">
                      <a16:colId xmlns:a16="http://schemas.microsoft.com/office/drawing/2014/main" val="669621426"/>
                    </a:ext>
                  </a:extLst>
                </a:gridCol>
                <a:gridCol w="934720">
                  <a:extLst>
                    <a:ext uri="{9D8B030D-6E8A-4147-A177-3AD203B41FA5}">
                      <a16:colId xmlns:a16="http://schemas.microsoft.com/office/drawing/2014/main" val="124315358"/>
                    </a:ext>
                  </a:extLst>
                </a:gridCol>
                <a:gridCol w="1249680">
                  <a:extLst>
                    <a:ext uri="{9D8B030D-6E8A-4147-A177-3AD203B41FA5}">
                      <a16:colId xmlns:a16="http://schemas.microsoft.com/office/drawing/2014/main" val="368801225"/>
                    </a:ext>
                  </a:extLst>
                </a:gridCol>
                <a:gridCol w="834447">
                  <a:extLst>
                    <a:ext uri="{9D8B030D-6E8A-4147-A177-3AD203B41FA5}">
                      <a16:colId xmlns:a16="http://schemas.microsoft.com/office/drawing/2014/main" val="928612396"/>
                    </a:ext>
                  </a:extLst>
                </a:gridCol>
                <a:gridCol w="923233">
                  <a:extLst>
                    <a:ext uri="{9D8B030D-6E8A-4147-A177-3AD203B41FA5}">
                      <a16:colId xmlns:a16="http://schemas.microsoft.com/office/drawing/2014/main" val="2152870637"/>
                    </a:ext>
                  </a:extLst>
                </a:gridCol>
              </a:tblGrid>
              <a:tr h="310044">
                <a:tc rowSpan="2">
                  <a:txBody>
                    <a:bodyPr/>
                    <a:lstStyle/>
                    <a:p>
                      <a:pPr algn="ctr">
                        <a:spcBef>
                          <a:spcPts val="300"/>
                        </a:spcBef>
                        <a:spcAft>
                          <a:spcPts val="300"/>
                        </a:spcAft>
                      </a:pPr>
                      <a:r>
                        <a:rPr lang="en-AU" sz="1400">
                          <a:effectLst/>
                          <a:latin typeface="+mn-lt"/>
                        </a:rPr>
                        <a:t>Instrument</a:t>
                      </a:r>
                      <a:endParaRPr lang="en-AU" sz="1400">
                        <a:effectLst/>
                        <a:latin typeface="+mn-lt"/>
                        <a:ea typeface="Calibri" panose="020F0502020204030204" pitchFamily="34" charset="0"/>
                        <a:cs typeface="Arial" panose="020B0604020202020204" pitchFamily="34" charset="0"/>
                      </a:endParaRPr>
                    </a:p>
                  </a:txBody>
                  <a:tcPr marL="51256" marR="51256" marT="0" marB="0"/>
                </a:tc>
                <a:tc gridSpan="9">
                  <a:txBody>
                    <a:bodyPr/>
                    <a:lstStyle/>
                    <a:p>
                      <a:pPr algn="ctr">
                        <a:spcBef>
                          <a:spcPts val="300"/>
                        </a:spcBef>
                        <a:spcAft>
                          <a:spcPts val="300"/>
                        </a:spcAft>
                      </a:pPr>
                      <a:r>
                        <a:rPr lang="en-AU" sz="1400">
                          <a:effectLst/>
                          <a:latin typeface="+mn-lt"/>
                        </a:rPr>
                        <a:t>Risk</a:t>
                      </a:r>
                      <a:endParaRPr lang="en-AU" sz="1400">
                        <a:effectLst/>
                        <a:latin typeface="+mn-lt"/>
                        <a:ea typeface="Calibri" panose="020F0502020204030204" pitchFamily="34" charset="0"/>
                        <a:cs typeface="Arial" panose="020B0604020202020204" pitchFamily="34" charset="0"/>
                      </a:endParaRPr>
                    </a:p>
                  </a:txBody>
                  <a:tcPr marL="51256" marR="51256"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676617841"/>
                  </a:ext>
                </a:extLst>
              </a:tr>
              <a:tr h="730819">
                <a:tc vMerge="1">
                  <a:txBody>
                    <a:bodyPr/>
                    <a:lstStyle/>
                    <a:p>
                      <a:endParaRPr lang="en-AU"/>
                    </a:p>
                  </a:txBody>
                  <a:tcPr/>
                </a:tc>
                <a:tc>
                  <a:txBody>
                    <a:bodyPr/>
                    <a:lstStyle/>
                    <a:p>
                      <a:pPr algn="ctr">
                        <a:spcBef>
                          <a:spcPts val="300"/>
                        </a:spcBef>
                        <a:spcAft>
                          <a:spcPts val="300"/>
                        </a:spcAft>
                      </a:pPr>
                      <a:r>
                        <a:rPr lang="en-AU" sz="1100" b="1">
                          <a:effectLst/>
                          <a:latin typeface="+mn-lt"/>
                        </a:rPr>
                        <a:t>Drinking water</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Planning</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Water access</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Environment</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Sewerage services</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Trade waste services</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Infrastructure</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Human resources</a:t>
                      </a:r>
                      <a:endParaRPr lang="en-AU" sz="1100" b="1">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100" b="1">
                          <a:effectLst/>
                          <a:latin typeface="+mn-lt"/>
                        </a:rPr>
                        <a:t>Recycled water</a:t>
                      </a:r>
                      <a:endParaRPr lang="en-AU" sz="1100" b="1">
                        <a:effectLst/>
                        <a:latin typeface="+mn-lt"/>
                        <a:ea typeface="Calibri" panose="020F0502020204030204" pitchFamily="34" charset="0"/>
                        <a:cs typeface="Arial" panose="020B0604020202020204" pitchFamily="34" charset="0"/>
                      </a:endParaRPr>
                    </a:p>
                  </a:txBody>
                  <a:tcPr marL="51256" marR="51256" marT="0" marB="0"/>
                </a:tc>
                <a:extLst>
                  <a:ext uri="{0D108BD9-81ED-4DB2-BD59-A6C34878D82A}">
                    <a16:rowId xmlns:a16="http://schemas.microsoft.com/office/drawing/2014/main" val="2812254091"/>
                  </a:ext>
                </a:extLst>
              </a:tr>
              <a:tr h="310044">
                <a:tc>
                  <a:txBody>
                    <a:bodyPr/>
                    <a:lstStyle/>
                    <a:p>
                      <a:pPr>
                        <a:spcBef>
                          <a:spcPts val="300"/>
                        </a:spcBef>
                        <a:spcAft>
                          <a:spcPts val="300"/>
                        </a:spcAft>
                      </a:pPr>
                      <a:r>
                        <a:rPr lang="en-AU" sz="1200">
                          <a:effectLst/>
                          <a:latin typeface="+mn-lt"/>
                        </a:rPr>
                        <a:t>Local Government Act 1993 </a:t>
                      </a:r>
                      <a:endParaRPr lang="en-AU" sz="1200">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786037355"/>
                  </a:ext>
                </a:extLst>
              </a:tr>
              <a:tr h="310044">
                <a:tc>
                  <a:txBody>
                    <a:bodyPr/>
                    <a:lstStyle/>
                    <a:p>
                      <a:pPr>
                        <a:spcBef>
                          <a:spcPts val="300"/>
                        </a:spcBef>
                        <a:spcAft>
                          <a:spcPts val="300"/>
                        </a:spcAft>
                      </a:pPr>
                      <a:r>
                        <a:rPr lang="en-AU" sz="1200">
                          <a:effectLst/>
                          <a:latin typeface="+mn-lt"/>
                        </a:rPr>
                        <a:t>Public Health Act 2010 </a:t>
                      </a:r>
                      <a:endParaRPr lang="en-AU" sz="1200">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3010119153"/>
                  </a:ext>
                </a:extLst>
              </a:tr>
              <a:tr h="310044">
                <a:tc>
                  <a:txBody>
                    <a:bodyPr/>
                    <a:lstStyle/>
                    <a:p>
                      <a:pPr>
                        <a:spcBef>
                          <a:spcPts val="300"/>
                        </a:spcBef>
                        <a:spcAft>
                          <a:spcPts val="300"/>
                        </a:spcAft>
                      </a:pPr>
                      <a:r>
                        <a:rPr lang="en-AU" sz="1200">
                          <a:effectLst/>
                          <a:latin typeface="+mn-lt"/>
                        </a:rPr>
                        <a:t>Fluoridation of Public Water Supplies Act 1957</a:t>
                      </a:r>
                      <a:endParaRPr lang="en-AU" sz="1200">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2236384054"/>
                  </a:ext>
                </a:extLst>
              </a:tr>
              <a:tr h="681009">
                <a:tc>
                  <a:txBody>
                    <a:bodyPr/>
                    <a:lstStyle/>
                    <a:p>
                      <a:pPr>
                        <a:spcBef>
                          <a:spcPts val="300"/>
                        </a:spcBef>
                        <a:spcAft>
                          <a:spcPts val="300"/>
                        </a:spcAft>
                      </a:pPr>
                      <a:r>
                        <a:rPr lang="en-AU" sz="1200">
                          <a:effectLst/>
                          <a:latin typeface="+mn-lt"/>
                        </a:rPr>
                        <a:t>Protection of the Environment Operations Act 1997</a:t>
                      </a:r>
                    </a:p>
                  </a:txBody>
                  <a:tcPr marL="51256" marR="51256" marT="0" marB="0"/>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1647787349"/>
                  </a:ext>
                </a:extLst>
              </a:tr>
              <a:tr h="310044">
                <a:tc>
                  <a:txBody>
                    <a:bodyPr/>
                    <a:lstStyle/>
                    <a:p>
                      <a:pPr>
                        <a:spcBef>
                          <a:spcPts val="300"/>
                        </a:spcBef>
                        <a:spcAft>
                          <a:spcPts val="300"/>
                        </a:spcAft>
                      </a:pPr>
                      <a:r>
                        <a:rPr lang="en-AU" sz="1200">
                          <a:effectLst/>
                          <a:latin typeface="+mn-lt"/>
                        </a:rPr>
                        <a:t>Water Management Act 2000</a:t>
                      </a:r>
                    </a:p>
                  </a:txBody>
                  <a:tcPr marL="51256" marR="51256" marT="0" marB="0"/>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1842823503"/>
                  </a:ext>
                </a:extLst>
              </a:tr>
              <a:tr h="620089">
                <a:tc>
                  <a:txBody>
                    <a:bodyPr/>
                    <a:lstStyle/>
                    <a:p>
                      <a:pPr>
                        <a:spcBef>
                          <a:spcPts val="300"/>
                        </a:spcBef>
                        <a:spcAft>
                          <a:spcPts val="300"/>
                        </a:spcAft>
                      </a:pPr>
                      <a:r>
                        <a:rPr lang="en-AU" sz="1200">
                          <a:effectLst/>
                          <a:latin typeface="+mn-lt"/>
                        </a:rPr>
                        <a:t>Environmental Planning and Assessment Act 1979</a:t>
                      </a:r>
                      <a:endParaRPr lang="en-AU" sz="1200">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3236212808"/>
                  </a:ext>
                </a:extLst>
              </a:tr>
              <a:tr h="310044">
                <a:tc>
                  <a:txBody>
                    <a:bodyPr/>
                    <a:lstStyle/>
                    <a:p>
                      <a:pPr>
                        <a:spcBef>
                          <a:spcPts val="300"/>
                        </a:spcBef>
                        <a:spcAft>
                          <a:spcPts val="300"/>
                        </a:spcAft>
                      </a:pPr>
                      <a:r>
                        <a:rPr lang="en-AU" sz="1200">
                          <a:effectLst/>
                          <a:latin typeface="+mn-lt"/>
                        </a:rPr>
                        <a:t>Dams Safety Act 2015</a:t>
                      </a:r>
                      <a:endParaRPr lang="en-AU" sz="1200">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1405264326"/>
                  </a:ext>
                </a:extLst>
              </a:tr>
              <a:tr h="310044">
                <a:tc>
                  <a:txBody>
                    <a:bodyPr/>
                    <a:lstStyle/>
                    <a:p>
                      <a:pPr>
                        <a:spcBef>
                          <a:spcPts val="300"/>
                        </a:spcBef>
                        <a:spcAft>
                          <a:spcPts val="300"/>
                        </a:spcAft>
                      </a:pPr>
                      <a:r>
                        <a:rPr lang="en-AU" sz="1200">
                          <a:effectLst/>
                          <a:latin typeface="+mn-lt"/>
                        </a:rPr>
                        <a:t>Work Health and Safety Act 2011</a:t>
                      </a:r>
                      <a:endParaRPr lang="en-AU" sz="1200">
                        <a:effectLst/>
                        <a:latin typeface="+mn-lt"/>
                        <a:ea typeface="Calibri" panose="020F0502020204030204" pitchFamily="34" charset="0"/>
                        <a:cs typeface="Arial" panose="020B0604020202020204" pitchFamily="34" charset="0"/>
                      </a:endParaRPr>
                    </a:p>
                  </a:txBody>
                  <a:tcPr marL="51256" marR="51256" marT="0" marB="0"/>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 </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tc>
                  <a:txBody>
                    <a:bodyPr/>
                    <a:lstStyle/>
                    <a:p>
                      <a:pPr algn="ctr">
                        <a:spcBef>
                          <a:spcPts val="300"/>
                        </a:spcBef>
                        <a:spcAft>
                          <a:spcPts val="300"/>
                        </a:spcAft>
                      </a:pPr>
                      <a:r>
                        <a:rPr lang="en-AU" sz="1400" b="1">
                          <a:solidFill>
                            <a:srgbClr val="FF0000"/>
                          </a:solidFill>
                          <a:effectLst/>
                          <a:latin typeface="+mn-lt"/>
                        </a:rPr>
                        <a:t>X</a:t>
                      </a:r>
                      <a:endParaRPr lang="en-AU" sz="1400" b="1">
                        <a:solidFill>
                          <a:srgbClr val="FF0000"/>
                        </a:solidFill>
                        <a:effectLst/>
                        <a:latin typeface="+mn-lt"/>
                        <a:ea typeface="Calibri" panose="020F0502020204030204" pitchFamily="34" charset="0"/>
                        <a:cs typeface="Arial" panose="020B0604020202020204" pitchFamily="34" charset="0"/>
                      </a:endParaRPr>
                    </a:p>
                  </a:txBody>
                  <a:tcPr marL="51256" marR="51256" marT="0" marB="0" anchor="ctr"/>
                </a:tc>
                <a:extLst>
                  <a:ext uri="{0D108BD9-81ED-4DB2-BD59-A6C34878D82A}">
                    <a16:rowId xmlns:a16="http://schemas.microsoft.com/office/drawing/2014/main" val="880349218"/>
                  </a:ext>
                </a:extLst>
              </a:tr>
            </a:tbl>
          </a:graphicData>
        </a:graphic>
      </p:graphicFrame>
      <p:sp>
        <p:nvSpPr>
          <p:cNvPr id="9" name="Title 1">
            <a:extLst>
              <a:ext uri="{FF2B5EF4-FFF2-40B4-BE49-F238E27FC236}">
                <a16:creationId xmlns:a16="http://schemas.microsoft.com/office/drawing/2014/main" id="{AD298730-A4D6-4B7C-A79B-6975C50A97D6}"/>
              </a:ext>
            </a:extLst>
          </p:cNvPr>
          <p:cNvSpPr txBox="1">
            <a:spLocks/>
          </p:cNvSpPr>
          <p:nvPr/>
        </p:nvSpPr>
        <p:spPr>
          <a:xfrm>
            <a:off x="360000" y="360000"/>
            <a:ext cx="10277520" cy="1009652"/>
          </a:xfrm>
          <a:prstGeom prst="rect">
            <a:avLst/>
          </a:prstGeom>
        </p:spPr>
        <p:txBody>
          <a:bodyPr>
            <a:normAutofit lnSpcReduction="10000"/>
          </a:bodyPr>
          <a:lstStyle>
            <a:lvl1pPr algn="l" defTabSz="914377" rtl="0" eaLnBrk="1" latinLnBrk="0" hangingPunct="1">
              <a:lnSpc>
                <a:spcPct val="90000"/>
              </a:lnSpc>
              <a:spcBef>
                <a:spcPct val="0"/>
              </a:spcBef>
              <a:buNone/>
              <a:defRPr sz="3600" kern="1200">
                <a:solidFill>
                  <a:schemeClr val="tx1"/>
                </a:solidFill>
                <a:latin typeface="+mn-lt"/>
                <a:ea typeface="+mj-ea"/>
                <a:cs typeface="+mj-cs"/>
              </a:defRPr>
            </a:lvl1pPr>
          </a:lstStyle>
          <a:p>
            <a:r>
              <a:rPr lang="en-AU"/>
              <a:t>A summary of key NSW legislation for local water utilities </a:t>
            </a:r>
          </a:p>
        </p:txBody>
      </p:sp>
      <p:sp>
        <p:nvSpPr>
          <p:cNvPr id="11" name="TextBox 10">
            <a:extLst>
              <a:ext uri="{FF2B5EF4-FFF2-40B4-BE49-F238E27FC236}">
                <a16:creationId xmlns:a16="http://schemas.microsoft.com/office/drawing/2014/main" id="{1092A6C5-4636-44DF-9562-349BA81DCBF1}"/>
              </a:ext>
            </a:extLst>
          </p:cNvPr>
          <p:cNvSpPr txBox="1"/>
          <p:nvPr/>
        </p:nvSpPr>
        <p:spPr>
          <a:xfrm>
            <a:off x="217760" y="5910670"/>
            <a:ext cx="11787201"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mn-lt"/>
                <a:ea typeface="Calibri" panose="020F0502020204030204" pitchFamily="34" charset="0"/>
                <a:cs typeface="Arial" panose="020B0604020202020204" pitchFamily="34" charset="0"/>
              </a:rPr>
              <a:t>A more comprehensive list of relevant regulatory and formal requirements is provided in Appendix B of the </a:t>
            </a:r>
            <a:r>
              <a:rPr lang="en-AU" sz="1200" b="1">
                <a:effectLst/>
                <a:latin typeface="+mn-lt"/>
                <a:ea typeface="Calibri" panose="020F0502020204030204" pitchFamily="34" charset="0"/>
                <a:hlinkClick r:id="rId2"/>
              </a:rPr>
              <a:t>Water industry induction handbook for decision-makers</a:t>
            </a:r>
            <a:endParaRPr kumimoji="0" lang="en-AU" altLang="en-US" sz="1200" b="1" i="0" u="none" strike="noStrike" cap="none" normalizeH="0" baseline="0">
              <a:ln>
                <a:noFill/>
              </a:ln>
              <a:solidFill>
                <a:schemeClr val="tx1"/>
              </a:solidFill>
              <a:effectLst/>
              <a:latin typeface="+mn-lt"/>
            </a:endParaRPr>
          </a:p>
        </p:txBody>
      </p:sp>
      <p:sp>
        <p:nvSpPr>
          <p:cNvPr id="13" name="TextBox 12">
            <a:extLst>
              <a:ext uri="{FF2B5EF4-FFF2-40B4-BE49-F238E27FC236}">
                <a16:creationId xmlns:a16="http://schemas.microsoft.com/office/drawing/2014/main" id="{9CBDB414-35BE-4B83-B718-C357508C6B7F}"/>
              </a:ext>
            </a:extLst>
          </p:cNvPr>
          <p:cNvSpPr txBox="1"/>
          <p:nvPr/>
        </p:nvSpPr>
        <p:spPr>
          <a:xfrm>
            <a:off x="217760" y="6388223"/>
            <a:ext cx="7442200" cy="307777"/>
          </a:xfrm>
          <a:prstGeom prst="rect">
            <a:avLst/>
          </a:prstGeom>
          <a:noFill/>
        </p:spPr>
        <p:txBody>
          <a:bodyPr wrap="square">
            <a:spAutoFit/>
          </a:bodyPr>
          <a:lstStyle/>
          <a:p>
            <a:r>
              <a:rPr lang="en-US" sz="1400" err="1">
                <a:solidFill>
                  <a:schemeClr val="bg2"/>
                </a:solidFill>
                <a:latin typeface="Public Sans SemiBold" pitchFamily="2" charset="0"/>
              </a:rPr>
              <a:t>Councillor</a:t>
            </a:r>
            <a:r>
              <a:rPr lang="en-US" sz="1400">
                <a:solidFill>
                  <a:schemeClr val="bg2"/>
                </a:solidFill>
                <a:latin typeface="Public Sans SemiBold" pitchFamily="2" charset="0"/>
              </a:rPr>
              <a:t> induction – local water utilities</a:t>
            </a:r>
            <a:endParaRPr lang="en-AU" sz="1400">
              <a:solidFill>
                <a:schemeClr val="bg2"/>
              </a:solidFill>
              <a:latin typeface="Public Sans SemiBold" pitchFamily="2" charset="0"/>
            </a:endParaRPr>
          </a:p>
        </p:txBody>
      </p:sp>
    </p:spTree>
    <p:extLst>
      <p:ext uri="{BB962C8B-B14F-4D97-AF65-F5344CB8AC3E}">
        <p14:creationId xmlns:p14="http://schemas.microsoft.com/office/powerpoint/2010/main" val="1244662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Risk management and good governance</a:t>
            </a:r>
          </a:p>
        </p:txBody>
      </p:sp>
      <p:sp>
        <p:nvSpPr>
          <p:cNvPr id="5" name="Content Placeholder 4"/>
          <p:cNvSpPr>
            <a:spLocks noGrp="1"/>
          </p:cNvSpPr>
          <p:nvPr>
            <p:ph idx="1"/>
          </p:nvPr>
        </p:nvSpPr>
        <p:spPr>
          <a:xfrm>
            <a:off x="360000" y="1800000"/>
            <a:ext cx="11448000" cy="4333672"/>
          </a:xfrm>
        </p:spPr>
        <p:txBody>
          <a:bodyPr>
            <a:normAutofit/>
          </a:bodyPr>
          <a:lstStyle/>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mn-lt"/>
                <a:cs typeface="Arial" panose="020B0604020202020204" pitchFamily="34" charset="0"/>
              </a:rPr>
              <a:t>Councils implement a risk management framework and internal audit function to ensure that any risks facing the council, including water risks, are being managed effectively.</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mn-lt"/>
                <a:cs typeface="Arial" panose="020B0604020202020204" pitchFamily="34" charset="0"/>
              </a:rPr>
              <a:t>Council’s Audit, Risk and Improvement committee (ARIC) reviews Council’s legislative compliance, risk management, service delivery and financial management and provide independent advice of Council’s performance.</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mn-lt"/>
                <a:cs typeface="Arial" panose="020B0604020202020204" pitchFamily="34" charset="0"/>
              </a:rPr>
              <a:t>Decision making processes are transparent and accountable including the council’s water management activities</a:t>
            </a:r>
            <a:r>
              <a:rPr lang="en-AU" sz="1800">
                <a:solidFill>
                  <a:schemeClr val="tx1"/>
                </a:solidFill>
                <a:latin typeface="+mn-lt"/>
                <a:ea typeface="Times New Roman" panose="02020603050405020304" pitchFamily="18" charset="0"/>
                <a:cs typeface="Times New Roman"/>
              </a:rPr>
              <a: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800">
                <a:solidFill>
                  <a:srgbClr val="FF0000"/>
                </a:solidFill>
                <a:latin typeface="Arial" panose="020B0604020202020204" pitchFamily="34" charset="0"/>
                <a:ea typeface="Calibri" panose="020F0502020204030204" pitchFamily="34" charset="0"/>
              </a:rPr>
              <a:t>[INSERT INFORMATION ABOUT LOCAL WATER UTILITY’S ARIC AND ANY OTHER RELEVANT MATTERS]</a:t>
            </a:r>
            <a:endParaRPr lang="en-AU" sz="1800">
              <a:solidFill>
                <a:srgbClr val="FF0000"/>
              </a:solidFill>
              <a:effectLst/>
              <a:latin typeface="Arial" panose="020B0604020202020204" pitchFamily="34" charset="0"/>
              <a:ea typeface="Calibri" panose="020F0502020204030204" pitchFamily="34" charset="0"/>
            </a:endParaRP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23</a:t>
            </a:fld>
            <a:endParaRPr lang="en-AU"/>
          </a:p>
        </p:txBody>
      </p:sp>
    </p:spTree>
    <p:extLst>
      <p:ext uri="{BB962C8B-B14F-4D97-AF65-F5344CB8AC3E}">
        <p14:creationId xmlns:p14="http://schemas.microsoft.com/office/powerpoint/2010/main" val="262770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Good strategic planning is at the heart of it all</a:t>
            </a:r>
          </a:p>
        </p:txBody>
      </p:sp>
      <p:sp>
        <p:nvSpPr>
          <p:cNvPr id="5" name="Content Placeholder 4"/>
          <p:cNvSpPr>
            <a:spLocks noGrp="1"/>
          </p:cNvSpPr>
          <p:nvPr>
            <p:ph idx="1"/>
          </p:nvPr>
        </p:nvSpPr>
        <p:spPr>
          <a:xfrm>
            <a:off x="360000" y="1800000"/>
            <a:ext cx="11473200" cy="4351339"/>
          </a:xfrm>
        </p:spPr>
        <p:txBody>
          <a:bodyPr vert="horz" lIns="0" tIns="0" rIns="0" bIns="0" numCol="2" spcCol="180000" rtlCol="0" anchor="t">
            <a:normAutofit/>
          </a:bodyPr>
          <a:lstStyle/>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Identify and prioritise </a:t>
            </a:r>
            <a:r>
              <a:rPr lang="en-AU" sz="1900" b="1">
                <a:latin typeface="Public Sans Light"/>
                <a:cs typeface="Arial"/>
              </a:rPr>
              <a:t>key local community needs and aspirations and consider regional priorities</a:t>
            </a:r>
            <a:r>
              <a:rPr lang="en-AU" sz="1900">
                <a:latin typeface="Public Sans Light"/>
                <a:cs typeface="Arial"/>
              </a:rPr>
              <a: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Identify </a:t>
            </a:r>
            <a:r>
              <a:rPr lang="en-AU" sz="1900" b="1">
                <a:latin typeface="Public Sans Light"/>
                <a:cs typeface="Arial"/>
              </a:rPr>
              <a:t>strategic goals </a:t>
            </a:r>
            <a:r>
              <a:rPr lang="en-AU" sz="1900">
                <a:latin typeface="Public Sans Light"/>
                <a:cs typeface="Arial"/>
              </a:rPr>
              <a:t>to meet those needs and aspirations.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Develop activities, and prioritise actions, to work towards the </a:t>
            </a:r>
            <a:r>
              <a:rPr lang="en-AU" sz="1900" b="1">
                <a:latin typeface="Public Sans Light"/>
                <a:cs typeface="Arial"/>
              </a:rPr>
              <a:t>strategic goals</a:t>
            </a:r>
            <a:r>
              <a:rPr lang="en-AU" sz="1900">
                <a:latin typeface="Public Sans Light"/>
                <a:cs typeface="Arial"/>
              </a:rPr>
              <a: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Ensure that the </a:t>
            </a:r>
            <a:r>
              <a:rPr lang="en-AU" sz="1900" b="1">
                <a:latin typeface="Public Sans Light"/>
                <a:cs typeface="Arial"/>
              </a:rPr>
              <a:t>strategic goals </a:t>
            </a:r>
            <a:r>
              <a:rPr lang="en-AU" sz="1900">
                <a:latin typeface="Public Sans Light"/>
                <a:cs typeface="Arial"/>
              </a:rPr>
              <a:t>and activities to work towards them able to be achieved within council resources.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Regularly review and evaluate progress towards achieving </a:t>
            </a:r>
            <a:r>
              <a:rPr lang="en-AU" sz="1900" b="1">
                <a:latin typeface="Public Sans Light"/>
                <a:cs typeface="Arial"/>
              </a:rPr>
              <a:t>strategic goals</a:t>
            </a:r>
            <a:r>
              <a:rPr lang="en-AU" sz="1900">
                <a:latin typeface="Public Sans Light"/>
                <a:cs typeface="Arial"/>
              </a:rPr>
              <a: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Integrated approach to planning, delivering, monitoring and reporting on </a:t>
            </a:r>
            <a:r>
              <a:rPr lang="en-AU" sz="1900" b="1">
                <a:latin typeface="Public Sans Light"/>
                <a:cs typeface="Arial"/>
              </a:rPr>
              <a:t>strategic goals</a:t>
            </a:r>
            <a:r>
              <a:rPr lang="en-AU" sz="1900">
                <a:latin typeface="Public Sans Light"/>
                <a:cs typeface="Arial"/>
              </a:rPr>
              <a: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Collaborate with others to maximise achievement of </a:t>
            </a:r>
            <a:r>
              <a:rPr lang="en-AU" sz="1900" b="1">
                <a:latin typeface="Public Sans Light"/>
                <a:cs typeface="Arial"/>
              </a:rPr>
              <a:t>strategic goals</a:t>
            </a:r>
            <a:r>
              <a:rPr lang="en-AU" sz="1900">
                <a:latin typeface="Public Sans Light"/>
                <a:cs typeface="Arial"/>
              </a:rPr>
              <a:t>.</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b="1">
                <a:latin typeface="Public Sans Light"/>
                <a:cs typeface="Arial"/>
              </a:rPr>
              <a:t>Manage risks </a:t>
            </a:r>
            <a:r>
              <a:rPr lang="en-AU" sz="1900">
                <a:latin typeface="Public Sans Light"/>
                <a:cs typeface="Arial"/>
              </a:rPr>
              <a:t>to the local community or area or to the council effectively and proactively.</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a:cs typeface="Arial"/>
              </a:rPr>
              <a:t>Make appropriate evidence-based adaptations to </a:t>
            </a:r>
            <a:r>
              <a:rPr lang="en-AU" sz="1900" b="1">
                <a:latin typeface="Public Sans Light"/>
                <a:cs typeface="Arial"/>
              </a:rPr>
              <a:t>meet changing needs and circumstances</a:t>
            </a:r>
            <a:r>
              <a:rPr lang="en-AU" sz="1900">
                <a:latin typeface="Public Sans Light"/>
                <a:cs typeface="Arial"/>
              </a:rPr>
              <a:t>.</a:t>
            </a: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24</a:t>
            </a:fld>
            <a:endParaRPr lang="en-AU"/>
          </a:p>
        </p:txBody>
      </p:sp>
    </p:spTree>
    <p:extLst>
      <p:ext uri="{BB962C8B-B14F-4D97-AF65-F5344CB8AC3E}">
        <p14:creationId xmlns:p14="http://schemas.microsoft.com/office/powerpoint/2010/main" val="621090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Integrated planning and reporting</a:t>
            </a:r>
          </a:p>
        </p:txBody>
      </p:sp>
      <p:sp>
        <p:nvSpPr>
          <p:cNvPr id="5" name="Content Placeholder 4"/>
          <p:cNvSpPr>
            <a:spLocks noGrp="1"/>
          </p:cNvSpPr>
          <p:nvPr>
            <p:ph idx="1"/>
          </p:nvPr>
        </p:nvSpPr>
        <p:spPr>
          <a:xfrm>
            <a:off x="360000" y="1800000"/>
            <a:ext cx="11448000" cy="4351339"/>
          </a:xfrm>
        </p:spPr>
        <p:txBody>
          <a:bodyPr>
            <a:normAutofit/>
          </a:bodyPr>
          <a:lstStyle/>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Water management strategies are referenced in the Local Government Integrated Planning and Reporting (IP&amp;R) Framework.</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The strategies support the Community Strategic Plan and its water-related priorities, aspiration and strategic goals. </a:t>
            </a: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25</a:t>
            </a:fld>
            <a:endParaRPr lang="en-AU"/>
          </a:p>
        </p:txBody>
      </p:sp>
      <p:pic>
        <p:nvPicPr>
          <p:cNvPr id="6" name="Picture 5" descr="NSW Local government integrated planning and reporting framework showing interaction between these">
            <a:extLst>
              <a:ext uri="{FF2B5EF4-FFF2-40B4-BE49-F238E27FC236}">
                <a16:creationId xmlns:a16="http://schemas.microsoft.com/office/drawing/2014/main" id="{3F492C8F-E2A6-4024-B98A-1FDC03065A28}"/>
              </a:ext>
            </a:extLst>
          </p:cNvPr>
          <p:cNvPicPr/>
          <p:nvPr/>
        </p:nvPicPr>
        <p:blipFill>
          <a:blip r:embed="rId2"/>
          <a:stretch>
            <a:fillRect/>
          </a:stretch>
        </p:blipFill>
        <p:spPr>
          <a:xfrm>
            <a:off x="6486958" y="1641349"/>
            <a:ext cx="4830500" cy="4509990"/>
          </a:xfrm>
          <a:prstGeom prst="rect">
            <a:avLst/>
          </a:prstGeom>
        </p:spPr>
      </p:pic>
    </p:spTree>
    <p:extLst>
      <p:ext uri="{BB962C8B-B14F-4D97-AF65-F5344CB8AC3E}">
        <p14:creationId xmlns:p14="http://schemas.microsoft.com/office/powerpoint/2010/main" val="11659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Integrated Water Cycle Management (IWCM) Strategy</a:t>
            </a:r>
          </a:p>
        </p:txBody>
      </p:sp>
      <p:sp>
        <p:nvSpPr>
          <p:cNvPr id="5" name="Content Placeholder 4"/>
          <p:cNvSpPr>
            <a:spLocks noGrp="1"/>
          </p:cNvSpPr>
          <p:nvPr>
            <p:ph idx="1"/>
          </p:nvPr>
        </p:nvSpPr>
        <p:spPr>
          <a:xfrm>
            <a:off x="360000" y="1800000"/>
            <a:ext cx="11448000" cy="3665852"/>
          </a:xfrm>
        </p:spPr>
        <p:txBody>
          <a:bodyPr>
            <a:normAutofit/>
          </a:bodyPr>
          <a:lstStyle/>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The IWCM Strategy is the local water utility’s primary strategic services planning instrument for addressing all water supply and sewerage related priorities and risks and is developed in accordance with </a:t>
            </a:r>
            <a:r>
              <a:rPr lang="en-AU" sz="1900">
                <a:latin typeface="Public Sans Light" pitchFamily="2" charset="0"/>
                <a:cs typeface="Arial" panose="020B0604020202020204" pitchFamily="34" charset="0"/>
                <a:hlinkClick r:id="rId2">
                  <a:extLst>
                    <a:ext uri="{A12FA001-AC4F-418D-AE19-62706E023703}">
                      <ahyp:hlinkClr xmlns:ahyp="http://schemas.microsoft.com/office/drawing/2018/hyperlinkcolor" val="tx"/>
                    </a:ext>
                  </a:extLst>
                </a:hlinkClick>
              </a:rPr>
              <a:t>New South Wales Government Best-Practice Management of Water Supply and Sewerage Guidelines</a:t>
            </a:r>
            <a:r>
              <a:rPr lang="en-AU" sz="1900">
                <a:latin typeface="Public Sans Light" pitchFamily="2" charset="0"/>
                <a:cs typeface="Arial" panose="020B0604020202020204" pitchFamily="34" charset="0"/>
              </a:rPr>
              <a:t> and the </a:t>
            </a:r>
            <a:r>
              <a:rPr lang="en-AU" sz="1900">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2019 IWCM Strategy Checklist</a:t>
            </a:r>
            <a:r>
              <a:rPr lang="en-AU" sz="1800">
                <a:effectLst/>
                <a:latin typeface="Arial" panose="020B0604020202020204" pitchFamily="34" charset="0"/>
                <a:ea typeface="Calibri" panose="020F0502020204030204" pitchFamily="34" charset="0"/>
              </a:rPr>
              <a:t>. </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800">
                <a:solidFill>
                  <a:srgbClr val="FF0000"/>
                </a:solidFill>
                <a:latin typeface="Arial" panose="020B0604020202020204" pitchFamily="34" charset="0"/>
                <a:ea typeface="Calibri" panose="020F0502020204030204" pitchFamily="34" charset="0"/>
              </a:rPr>
              <a:t>[INSERT INFORMATION ABOUT LOCAL WATER UTILITY’S IWCM STRATEGY]</a:t>
            </a:r>
            <a:endParaRPr lang="en-AU" sz="1800">
              <a:solidFill>
                <a:srgbClr val="FF0000"/>
              </a:solidFill>
              <a:effectLst/>
              <a:latin typeface="Arial" panose="020B0604020202020204" pitchFamily="34" charset="0"/>
              <a:ea typeface="Calibri" panose="020F0502020204030204" pitchFamily="34" charset="0"/>
            </a:endParaRP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26</a:t>
            </a:fld>
            <a:endParaRPr lang="en-AU"/>
          </a:p>
        </p:txBody>
      </p:sp>
    </p:spTree>
    <p:extLst>
      <p:ext uri="{BB962C8B-B14F-4D97-AF65-F5344CB8AC3E}">
        <p14:creationId xmlns:p14="http://schemas.microsoft.com/office/powerpoint/2010/main" val="443398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normAutofit/>
          </a:bodyPr>
          <a:lstStyle/>
          <a:p>
            <a:r>
              <a:rPr lang="en-US"/>
              <a:t>Resourcing for water operations</a:t>
            </a:r>
            <a:endParaRPr lang="en-AU"/>
          </a:p>
        </p:txBody>
      </p:sp>
      <p:sp>
        <p:nvSpPr>
          <p:cNvPr id="4" name="Footer Placeholder 3">
            <a:extLst>
              <a:ext uri="{FF2B5EF4-FFF2-40B4-BE49-F238E27FC236}">
                <a16:creationId xmlns:a16="http://schemas.microsoft.com/office/drawing/2014/main" id="{963F54D0-657F-494C-A1DA-9EF6FBAF177A}"/>
              </a:ext>
            </a:extLst>
          </p:cNvPr>
          <p:cNvSpPr>
            <a:spLocks noGrp="1"/>
          </p:cNvSpPr>
          <p:nvPr>
            <p:ph type="ftr" sz="quarter" idx="3"/>
          </p:nvPr>
        </p:nvSpPr>
        <p:spPr>
          <a:xfrm>
            <a:off x="360000" y="6444000"/>
            <a:ext cx="4500000" cy="216000"/>
          </a:xfrm>
        </p:spPr>
        <p:txBody>
          <a:bodyPr/>
          <a:lstStyle/>
          <a:p>
            <a:r>
              <a:rPr lang="en-US" err="1"/>
              <a:t>Councillor</a:t>
            </a:r>
            <a:r>
              <a:rPr lang="en-US"/>
              <a:t> induction – local water utility</a:t>
            </a:r>
            <a:endParaRPr lang="en-AU"/>
          </a:p>
        </p:txBody>
      </p:sp>
    </p:spTree>
    <p:extLst>
      <p:ext uri="{BB962C8B-B14F-4D97-AF65-F5344CB8AC3E}">
        <p14:creationId xmlns:p14="http://schemas.microsoft.com/office/powerpoint/2010/main" val="22868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Water operations depend on a safe and skilled workforce</a:t>
            </a:r>
          </a:p>
        </p:txBody>
      </p:sp>
      <p:sp>
        <p:nvSpPr>
          <p:cNvPr id="5" name="Content Placeholder 4"/>
          <p:cNvSpPr>
            <a:spLocks noGrp="1"/>
          </p:cNvSpPr>
          <p:nvPr>
            <p:ph idx="1"/>
          </p:nvPr>
        </p:nvSpPr>
        <p:spPr>
          <a:xfrm>
            <a:off x="360000" y="1800000"/>
            <a:ext cx="11473200" cy="4351339"/>
          </a:xfrm>
        </p:spPr>
        <p:txBody>
          <a:bodyPr>
            <a:normAutofit/>
          </a:bodyPr>
          <a:lstStyle/>
          <a:p>
            <a:r>
              <a:rPr lang="en-AU">
                <a:solidFill>
                  <a:srgbClr val="FF0000"/>
                </a:solidFill>
              </a:rPr>
              <a:t>[INSERT ORGANISATIONAL CHART OF COUNCIL AND LOCAL WATER UTILITY]</a:t>
            </a:r>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28</a:t>
            </a:fld>
            <a:endParaRPr lang="en-AU"/>
          </a:p>
        </p:txBody>
      </p:sp>
    </p:spTree>
    <p:extLst>
      <p:ext uri="{BB962C8B-B14F-4D97-AF65-F5344CB8AC3E}">
        <p14:creationId xmlns:p14="http://schemas.microsoft.com/office/powerpoint/2010/main" val="80186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Water operations depend on a safe and skilled workforce</a:t>
            </a:r>
          </a:p>
        </p:txBody>
      </p:sp>
      <p:sp>
        <p:nvSpPr>
          <p:cNvPr id="5" name="Content Placeholder 4"/>
          <p:cNvSpPr>
            <a:spLocks noGrp="1"/>
          </p:cNvSpPr>
          <p:nvPr>
            <p:ph idx="1"/>
          </p:nvPr>
        </p:nvSpPr>
        <p:spPr>
          <a:xfrm>
            <a:off x="360000" y="1789726"/>
            <a:ext cx="11473200" cy="4351339"/>
          </a:xfrm>
        </p:spPr>
        <p:txBody>
          <a:bodyPr>
            <a:normAutofit/>
          </a:bodyPr>
          <a:lstStyle/>
          <a:p>
            <a:pPr fontAlgn="ctr">
              <a:lnSpc>
                <a:spcPct val="80000"/>
              </a:lnSpc>
              <a:spcBef>
                <a:spcPts val="600"/>
              </a:spcBef>
              <a:spcAft>
                <a:spcPts val="600"/>
              </a:spcAft>
              <a:buSzPts val="1000"/>
              <a:tabLst>
                <a:tab pos="457200" algn="l"/>
              </a:tabLst>
            </a:pPr>
            <a:r>
              <a:rPr lang="en-AU" sz="2400">
                <a:latin typeface="Public Sans Light" pitchFamily="2" charset="0"/>
                <a:cs typeface="Arial" panose="020B0604020202020204" pitchFamily="34" charset="0"/>
              </a:rPr>
              <a:t>In developed nations, most incidents related to drinking water supply are caused by human factors and therefore operator training is critical.</a:t>
            </a:r>
          </a:p>
          <a:p>
            <a:pPr fontAlgn="ctr">
              <a:lnSpc>
                <a:spcPct val="80000"/>
              </a:lnSpc>
              <a:spcBef>
                <a:spcPts val="600"/>
              </a:spcBef>
              <a:spcAft>
                <a:spcPts val="600"/>
              </a:spcAft>
              <a:buSzPts val="1000"/>
              <a:tabLst>
                <a:tab pos="457200" algn="l"/>
              </a:tabLst>
            </a:pPr>
            <a:r>
              <a:rPr lang="en-AU" sz="2400">
                <a:latin typeface="Public Sans Light" pitchFamily="2" charset="0"/>
                <a:cs typeface="Arial" panose="020B0604020202020204" pitchFamily="34" charset="0"/>
              </a:rPr>
              <a:t>Qualifications for water operators are part of the </a:t>
            </a:r>
            <a:r>
              <a:rPr lang="en-AU" sz="2400">
                <a:latin typeface="Public Sans Light" pitchFamily="2" charset="0"/>
                <a:cs typeface="Arial" panose="020B0604020202020204" pitchFamily="34" charset="0"/>
                <a:hlinkClick r:id="rId2">
                  <a:extLst>
                    <a:ext uri="{A12FA001-AC4F-418D-AE19-62706E023703}">
                      <ahyp:hlinkClr xmlns:ahyp="http://schemas.microsoft.com/office/drawing/2018/hyperlinkcolor" val="tx"/>
                    </a:ext>
                  </a:extLst>
                </a:hlinkClick>
              </a:rPr>
              <a:t>National Water Training Package</a:t>
            </a:r>
            <a:r>
              <a:rPr lang="en-AU" sz="2400">
                <a:latin typeface="Public Sans Light" pitchFamily="2" charset="0"/>
                <a:cs typeface="Arial" panose="020B0604020202020204" pitchFamily="34" charset="0"/>
              </a:rPr>
              <a:t> (NWP), which provide a framework for trade level qualifications in water industry operations and treatment</a:t>
            </a:r>
          </a:p>
          <a:p>
            <a:endParaRPr lang="en-AU">
              <a:solidFill>
                <a:srgbClr val="FF0000"/>
              </a:solidFill>
            </a:endParaRPr>
          </a:p>
          <a:p>
            <a:endParaRPr lang="en-AU">
              <a:solidFill>
                <a:srgbClr val="FF0000"/>
              </a:solidFill>
            </a:endParaRPr>
          </a:p>
          <a:p>
            <a:endParaRPr lang="en-AU">
              <a:solidFill>
                <a:srgbClr val="FF0000"/>
              </a:solidFill>
            </a:endParaRPr>
          </a:p>
          <a:p>
            <a:r>
              <a:rPr lang="en-AU">
                <a:solidFill>
                  <a:srgbClr val="FF0000"/>
                </a:solidFill>
              </a:rPr>
              <a:t>[INSERT STATISTICS ABOUT WORKFORCE HERE: HEADCOUNT, FTE, % TRAINED, TRAINING DETAILS, BUDGET FOR TRAINING]</a:t>
            </a:r>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29</a:t>
            </a:fld>
            <a:endParaRPr lang="en-AU"/>
          </a:p>
        </p:txBody>
      </p:sp>
    </p:spTree>
    <p:extLst>
      <p:ext uri="{BB962C8B-B14F-4D97-AF65-F5344CB8AC3E}">
        <p14:creationId xmlns:p14="http://schemas.microsoft.com/office/powerpoint/2010/main" val="233564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211B-55F5-48FC-9C0F-D39E8EDA71F0}"/>
              </a:ext>
            </a:extLst>
          </p:cNvPr>
          <p:cNvSpPr>
            <a:spLocks noGrp="1"/>
          </p:cNvSpPr>
          <p:nvPr>
            <p:ph type="title"/>
          </p:nvPr>
        </p:nvSpPr>
        <p:spPr>
          <a:xfrm>
            <a:off x="360000" y="360000"/>
            <a:ext cx="9720000" cy="1009652"/>
          </a:xfrm>
        </p:spPr>
        <p:txBody>
          <a:bodyPr/>
          <a:lstStyle/>
          <a:p>
            <a:r>
              <a:rPr lang="en-US"/>
              <a:t>Contents</a:t>
            </a:r>
            <a:endParaRPr lang="en-AU"/>
          </a:p>
        </p:txBody>
      </p:sp>
      <p:sp>
        <p:nvSpPr>
          <p:cNvPr id="3" name="Footer Placeholder 2">
            <a:extLst>
              <a:ext uri="{FF2B5EF4-FFF2-40B4-BE49-F238E27FC236}">
                <a16:creationId xmlns:a16="http://schemas.microsoft.com/office/drawing/2014/main" id="{6B921EE6-4031-447B-B4E2-EFD41B10CFF1}"/>
              </a:ext>
            </a:extLst>
          </p:cNvPr>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a:extLst>
              <a:ext uri="{FF2B5EF4-FFF2-40B4-BE49-F238E27FC236}">
                <a16:creationId xmlns:a16="http://schemas.microsoft.com/office/drawing/2014/main" id="{28CFD662-59DF-414A-B26A-A10A588CDBDF}"/>
              </a:ext>
            </a:extLst>
          </p:cNvPr>
          <p:cNvSpPr>
            <a:spLocks noGrp="1"/>
          </p:cNvSpPr>
          <p:nvPr>
            <p:ph type="sldNum" sz="quarter" idx="12"/>
          </p:nvPr>
        </p:nvSpPr>
        <p:spPr>
          <a:xfrm>
            <a:off x="11317458" y="6443999"/>
            <a:ext cx="490542" cy="180000"/>
          </a:xfrm>
        </p:spPr>
        <p:txBody>
          <a:bodyPr/>
          <a:lstStyle/>
          <a:p>
            <a:fld id="{10A01DC5-1685-4615-8240-15192985C6A2}" type="slidenum">
              <a:rPr lang="en-AU" smtClean="0"/>
              <a:pPr/>
              <a:t>3</a:t>
            </a:fld>
            <a:endParaRPr lang="en-AU"/>
          </a:p>
        </p:txBody>
      </p:sp>
      <p:graphicFrame>
        <p:nvGraphicFramePr>
          <p:cNvPr id="6" name="Table 6">
            <a:extLst>
              <a:ext uri="{FF2B5EF4-FFF2-40B4-BE49-F238E27FC236}">
                <a16:creationId xmlns:a16="http://schemas.microsoft.com/office/drawing/2014/main" id="{B987BE5E-0801-4903-A09B-BD33824ABE7B}"/>
              </a:ext>
            </a:extLst>
          </p:cNvPr>
          <p:cNvGraphicFramePr>
            <a:graphicFrameLocks noGrp="1"/>
          </p:cNvGraphicFramePr>
          <p:nvPr>
            <p:ph type="tbl" sz="quarter" idx="13"/>
            <p:extLst>
              <p:ext uri="{D42A27DB-BD31-4B8C-83A1-F6EECF244321}">
                <p14:modId xmlns:p14="http://schemas.microsoft.com/office/powerpoint/2010/main" val="2911522659"/>
              </p:ext>
            </p:extLst>
          </p:nvPr>
        </p:nvGraphicFramePr>
        <p:xfrm>
          <a:off x="360363" y="1619250"/>
          <a:ext cx="5873932" cy="4320000"/>
        </p:xfrm>
        <a:graphic>
          <a:graphicData uri="http://schemas.openxmlformats.org/drawingml/2006/table">
            <a:tbl>
              <a:tblPr>
                <a:tableStyleId>{5C22544A-7EE6-4342-B048-85BDC9FD1C3A}</a:tableStyleId>
              </a:tblPr>
              <a:tblGrid>
                <a:gridCol w="4686309">
                  <a:extLst>
                    <a:ext uri="{9D8B030D-6E8A-4147-A177-3AD203B41FA5}">
                      <a16:colId xmlns:a16="http://schemas.microsoft.com/office/drawing/2014/main" val="383876704"/>
                    </a:ext>
                  </a:extLst>
                </a:gridCol>
                <a:gridCol w="871243">
                  <a:extLst>
                    <a:ext uri="{9D8B030D-6E8A-4147-A177-3AD203B41FA5}">
                      <a16:colId xmlns:a16="http://schemas.microsoft.com/office/drawing/2014/main" val="3264263018"/>
                    </a:ext>
                  </a:extLst>
                </a:gridCol>
                <a:gridCol w="316380">
                  <a:extLst>
                    <a:ext uri="{9D8B030D-6E8A-4147-A177-3AD203B41FA5}">
                      <a16:colId xmlns:a16="http://schemas.microsoft.com/office/drawing/2014/main" val="561543118"/>
                    </a:ext>
                  </a:extLst>
                </a:gridCol>
              </a:tblGrid>
              <a:tr h="540000">
                <a:tc>
                  <a:txBody>
                    <a:bodyPr/>
                    <a:lstStyle/>
                    <a:p>
                      <a:r>
                        <a:rPr lang="en-US"/>
                        <a:t>Making decisions for a water utility</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t>4</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2783850"/>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All about our water</a:t>
                      </a:r>
                      <a:endParaRPr lang="en-AU"/>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AU"/>
                        <a:t>10</a:t>
                      </a: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6972416"/>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Planning for and managing risks</a:t>
                      </a:r>
                      <a:endParaRPr lang="en-AU"/>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t>19</a:t>
                      </a:r>
                      <a:endParaRPr lang="en-AU"/>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59402"/>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t>Resourcing for water operations</a:t>
                      </a:r>
                      <a:endParaRPr lang="en-AU"/>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t>27</a:t>
                      </a:r>
                      <a:endParaRPr lang="en-AU"/>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9025380"/>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chemeClr val="tx1"/>
                          </a:solidFill>
                        </a:rPr>
                        <a:t>Where can you get more information?</a:t>
                      </a:r>
                      <a:endParaRPr lang="en-AU">
                        <a:solidFill>
                          <a:schemeClr val="tx1"/>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solidFill>
                            <a:schemeClr val="tx1"/>
                          </a:solidFill>
                        </a:rPr>
                        <a:t>36</a:t>
                      </a:r>
                      <a:endParaRPr lang="en-AU">
                        <a:solidFill>
                          <a:schemeClr val="tx1"/>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solidFill>
                          <a:schemeClr val="tx1"/>
                        </a:solidFill>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588875"/>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FF0000"/>
                          </a:solidFill>
                        </a:rPr>
                        <a:t>Contents example here</a:t>
                      </a:r>
                      <a:endParaRPr lang="en-AU">
                        <a:solidFill>
                          <a:srgbClr val="FF0000"/>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solidFill>
                            <a:srgbClr val="FF0000"/>
                          </a:solidFill>
                        </a:rPr>
                        <a:t>X</a:t>
                      </a:r>
                      <a:endParaRPr lang="en-AU">
                        <a:solidFill>
                          <a:srgbClr val="FF0000"/>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solidFill>
                          <a:srgbClr val="FF0000"/>
                        </a:solidFill>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162767"/>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FF0000"/>
                          </a:solidFill>
                        </a:rPr>
                        <a:t>Contents example here</a:t>
                      </a:r>
                      <a:endParaRPr lang="en-AU">
                        <a:solidFill>
                          <a:srgbClr val="FF0000"/>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solidFill>
                            <a:srgbClr val="FF0000"/>
                          </a:solidFill>
                        </a:rPr>
                        <a:t>X</a:t>
                      </a:r>
                      <a:endParaRPr lang="en-AU">
                        <a:solidFill>
                          <a:srgbClr val="FF0000"/>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solidFill>
                          <a:srgbClr val="FF0000"/>
                        </a:solidFill>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9086047"/>
                  </a:ext>
                </a:extLst>
              </a:tr>
              <a:tr h="540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a:solidFill>
                            <a:srgbClr val="FF0000"/>
                          </a:solidFill>
                        </a:rPr>
                        <a:t>Contents example here</a:t>
                      </a:r>
                      <a:endParaRPr lang="en-AU">
                        <a:solidFill>
                          <a:srgbClr val="FF0000"/>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a:solidFill>
                            <a:srgbClr val="FF0000"/>
                          </a:solidFill>
                        </a:rPr>
                        <a:t>X</a:t>
                      </a:r>
                      <a:endParaRPr lang="en-AU">
                        <a:solidFill>
                          <a:srgbClr val="FF0000"/>
                        </a:solidFill>
                      </a:endParaRPr>
                    </a:p>
                  </a:txBody>
                  <a:tcPr marL="0" marR="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a:solidFill>
                          <a:srgbClr val="FF0000"/>
                        </a:solidFill>
                      </a:endParaRPr>
                    </a:p>
                  </a:txBody>
                  <a:tcPr marL="0" marR="0"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308153"/>
                  </a:ext>
                </a:extLst>
              </a:tr>
            </a:tbl>
          </a:graphicData>
        </a:graphic>
      </p:graphicFrame>
    </p:spTree>
    <p:extLst>
      <p:ext uri="{BB962C8B-B14F-4D97-AF65-F5344CB8AC3E}">
        <p14:creationId xmlns:p14="http://schemas.microsoft.com/office/powerpoint/2010/main" val="40162717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Water operations depend on a safe and skilled workforce</a:t>
            </a:r>
          </a:p>
        </p:txBody>
      </p:sp>
      <p:sp>
        <p:nvSpPr>
          <p:cNvPr id="5" name="Content Placeholder 4"/>
          <p:cNvSpPr>
            <a:spLocks noGrp="1"/>
          </p:cNvSpPr>
          <p:nvPr>
            <p:ph idx="1"/>
          </p:nvPr>
        </p:nvSpPr>
        <p:spPr>
          <a:xfrm>
            <a:off x="360000" y="1800000"/>
            <a:ext cx="11473200" cy="4351339"/>
          </a:xfrm>
        </p:spPr>
        <p:txBody>
          <a:bodyPr>
            <a:normAutofit/>
          </a:bodyPr>
          <a:lstStyle/>
          <a:p>
            <a:pPr fontAlgn="ctr">
              <a:spcBef>
                <a:spcPts val="600"/>
              </a:spcBef>
              <a:buSzPts val="1000"/>
              <a:tabLst>
                <a:tab pos="457200" algn="l"/>
              </a:tabLst>
            </a:pPr>
            <a:r>
              <a:rPr lang="en-US" sz="2400">
                <a:latin typeface="Public Sans Light" pitchFamily="2" charset="0"/>
                <a:cs typeface="Arial" panose="020B0604020202020204" pitchFamily="34" charset="0"/>
              </a:rPr>
              <a:t>Worker health and safety, including risk of injury and fatal risks, are some of the most serious issues confronting local water utility staff.</a:t>
            </a:r>
            <a:endParaRPr lang="en-AU" sz="2400">
              <a:latin typeface="Public Sans Light" pitchFamily="2" charset="0"/>
              <a:cs typeface="Arial" panose="020B0604020202020204" pitchFamily="34" charset="0"/>
            </a:endParaRPr>
          </a:p>
          <a:p>
            <a:pPr fontAlgn="ctr">
              <a:spcBef>
                <a:spcPts val="600"/>
              </a:spcBef>
              <a:buSzPts val="1000"/>
              <a:tabLst>
                <a:tab pos="457200" algn="l"/>
              </a:tabLst>
            </a:pPr>
            <a:r>
              <a:rPr lang="en-AU" sz="2400">
                <a:latin typeface="Public Sans Light" pitchFamily="2" charset="0"/>
                <a:cs typeface="Arial" panose="020B0604020202020204" pitchFamily="34" charset="0"/>
              </a:rPr>
              <a:t>The </a:t>
            </a:r>
            <a:r>
              <a:rPr lang="en-AU" sz="2400">
                <a:latin typeface="Public Sans Light" pitchFamily="2" charset="0"/>
                <a:cs typeface="Arial" panose="020B0604020202020204" pitchFamily="34" charset="0"/>
                <a:hlinkClick r:id="rId2">
                  <a:extLst>
                    <a:ext uri="{A12FA001-AC4F-418D-AE19-62706E023703}">
                      <ahyp:hlinkClr xmlns:ahyp="http://schemas.microsoft.com/office/drawing/2018/hyperlinkcolor" val="tx"/>
                    </a:ext>
                  </a:extLst>
                </a:hlinkClick>
              </a:rPr>
              <a:t>Work Health and Safety Act 2011</a:t>
            </a:r>
            <a:r>
              <a:rPr lang="en-AU" sz="2400">
                <a:latin typeface="Public Sans Light" pitchFamily="2" charset="0"/>
                <a:cs typeface="Arial" panose="020B0604020202020204" pitchFamily="34" charset="0"/>
              </a:rPr>
              <a:t> (NSW) has numerous responsibilities for the protection of workers. </a:t>
            </a:r>
            <a:r>
              <a:rPr lang="x-none" sz="2400">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Section 5</a:t>
            </a:r>
            <a:r>
              <a:rPr lang="en-AU" sz="2400">
                <a:latin typeface="Public Sans Light" pitchFamily="2" charset="0"/>
                <a:cs typeface="Arial" panose="020B0604020202020204" pitchFamily="34" charset="0"/>
              </a:rPr>
              <a:t> of the Act states an elected member does not carry the statutory duties.</a:t>
            </a: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30</a:t>
            </a:fld>
            <a:endParaRPr lang="en-AU"/>
          </a:p>
        </p:txBody>
      </p:sp>
    </p:spTree>
    <p:extLst>
      <p:ext uri="{BB962C8B-B14F-4D97-AF65-F5344CB8AC3E}">
        <p14:creationId xmlns:p14="http://schemas.microsoft.com/office/powerpoint/2010/main" val="1991359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1AF7-5D2D-49CD-A6F1-DAFD514BE092}"/>
              </a:ext>
            </a:extLst>
          </p:cNvPr>
          <p:cNvSpPr>
            <a:spLocks noGrp="1"/>
          </p:cNvSpPr>
          <p:nvPr>
            <p:ph type="title"/>
          </p:nvPr>
        </p:nvSpPr>
        <p:spPr/>
        <p:txBody>
          <a:bodyPr>
            <a:noAutofit/>
          </a:bodyPr>
          <a:lstStyle/>
          <a:p>
            <a:r>
              <a:rPr lang="en-AU" sz="3600">
                <a:latin typeface="+mn-lt"/>
              </a:rPr>
              <a:t>Water operations depend on a safe and skilled workforce</a:t>
            </a:r>
            <a:br>
              <a:rPr lang="en-US" sz="3600">
                <a:latin typeface="+mn-lt"/>
              </a:rPr>
            </a:br>
            <a:endParaRPr lang="en-AU" sz="2000">
              <a:latin typeface="+mn-lt"/>
            </a:endParaRPr>
          </a:p>
        </p:txBody>
      </p:sp>
      <p:sp>
        <p:nvSpPr>
          <p:cNvPr id="5" name="Text Placeholder 4">
            <a:extLst>
              <a:ext uri="{FF2B5EF4-FFF2-40B4-BE49-F238E27FC236}">
                <a16:creationId xmlns:a16="http://schemas.microsoft.com/office/drawing/2014/main" id="{8F113147-B422-467B-B446-D5297C8F4B46}"/>
              </a:ext>
            </a:extLst>
          </p:cNvPr>
          <p:cNvSpPr>
            <a:spLocks noGrp="1"/>
          </p:cNvSpPr>
          <p:nvPr>
            <p:ph idx="1"/>
          </p:nvPr>
        </p:nvSpPr>
        <p:spPr/>
        <p:txBody>
          <a:bodyPr>
            <a:noAutofit/>
          </a:bodyPr>
          <a:lstStyle/>
          <a:p>
            <a:pPr fontAlgn="ctr">
              <a:lnSpc>
                <a:spcPct val="100000"/>
              </a:lnSpc>
              <a:spcBef>
                <a:spcPts val="600"/>
              </a:spcBef>
              <a:spcAft>
                <a:spcPts val="600"/>
              </a:spcAft>
              <a:buSzPts val="1000"/>
              <a:tabLst>
                <a:tab pos="457200" algn="l"/>
              </a:tabLst>
            </a:pPr>
            <a:r>
              <a:rPr lang="en-AU">
                <a:latin typeface="Public Sans Light" pitchFamily="2" charset="0"/>
                <a:cs typeface="Arial" panose="020B0604020202020204" pitchFamily="34" charset="0"/>
              </a:rPr>
              <a:t>There are a number of high-risk activities in the operation of a local water utility for all decision-makers to be aware of and familiar with the need for safe systems of work. </a:t>
            </a:r>
          </a:p>
          <a:p>
            <a:pPr fontAlgn="ctr">
              <a:lnSpc>
                <a:spcPct val="100000"/>
              </a:lnSpc>
              <a:spcBef>
                <a:spcPts val="600"/>
              </a:spcBef>
              <a:spcAft>
                <a:spcPts val="600"/>
              </a:spcAft>
              <a:buSzPts val="1000"/>
              <a:tabLst>
                <a:tab pos="457200" algn="l"/>
              </a:tabLst>
            </a:pPr>
            <a:r>
              <a:rPr lang="en-AU">
                <a:latin typeface="Public Sans Light" pitchFamily="2" charset="0"/>
                <a:cs typeface="Arial" panose="020B0604020202020204" pitchFamily="34" charset="0"/>
              </a:rPr>
              <a:t>The following is list of typical activities that may pose high risks for water operators and supervisors:  </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Excavation works </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Working in confined spaces, in isolation, at heights and over water</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Hazardous chemicals </a:t>
            </a:r>
            <a:r>
              <a:rPr lang="en-AU" err="1">
                <a:latin typeface="Public Sans Light" pitchFamily="2" charset="0"/>
                <a:cs typeface="Arial" panose="020B0604020202020204" pitchFamily="34" charset="0"/>
              </a:rPr>
              <a:t>eg</a:t>
            </a:r>
            <a:r>
              <a:rPr lang="en-AU">
                <a:latin typeface="Public Sans Light" pitchFamily="2" charset="0"/>
                <a:cs typeface="Arial" panose="020B0604020202020204" pitchFamily="34" charset="0"/>
              </a:rPr>
              <a:t> chlorine, fluoride</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Managing asbestos</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Electrical hazards</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Construction work</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Manual handling and ergonomics</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Noise in the workplace</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Traffic management around worksites</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Operating mobile and fixed plant</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Driving and loading heavy vehicles</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Supervising contractors</a:t>
            </a:r>
          </a:p>
          <a:p>
            <a:pPr marL="342900" lvl="0" indent="-342900">
              <a:spcBef>
                <a:spcPts val="600"/>
              </a:spcBef>
              <a:spcAft>
                <a:spcPts val="600"/>
              </a:spcAft>
              <a:buSzPts val="1000"/>
              <a:buFont typeface="Arial" panose="020B0604020202020204" pitchFamily="34" charset="0"/>
              <a:buChar char="•"/>
              <a:tabLst>
                <a:tab pos="-114300" algn="l"/>
                <a:tab pos="457200" algn="l"/>
              </a:tabLst>
            </a:pPr>
            <a:r>
              <a:rPr lang="en-AU">
                <a:latin typeface="Public Sans Light" pitchFamily="2" charset="0"/>
                <a:cs typeface="Arial" panose="020B0604020202020204" pitchFamily="34" charset="0"/>
              </a:rPr>
              <a:t>Managing accidents and emergencies</a:t>
            </a:r>
          </a:p>
        </p:txBody>
      </p:sp>
      <p:sp>
        <p:nvSpPr>
          <p:cNvPr id="3" name="Footer Placeholder 2">
            <a:extLst>
              <a:ext uri="{FF2B5EF4-FFF2-40B4-BE49-F238E27FC236}">
                <a16:creationId xmlns:a16="http://schemas.microsoft.com/office/drawing/2014/main" id="{7A674B6F-3930-40B7-A986-67B0A23324F8}"/>
              </a:ext>
            </a:extLst>
          </p:cNvPr>
          <p:cNvSpPr>
            <a:spLocks noGrp="1"/>
          </p:cNvSpPr>
          <p:nvPr>
            <p:ph type="ftr" sz="quarter" idx="11"/>
          </p:nvPr>
        </p:nvSpPr>
        <p:spPr/>
        <p:txBody>
          <a:bodyPr/>
          <a:lstStyle/>
          <a:p>
            <a:r>
              <a:rPr lang="en-US" err="1"/>
              <a:t>Councillor</a:t>
            </a:r>
            <a:r>
              <a:rPr lang="en-US"/>
              <a:t> induction – local water utility</a:t>
            </a:r>
            <a:endParaRPr lang="en-AU"/>
          </a:p>
          <a:p>
            <a:endParaRPr lang="en-AU"/>
          </a:p>
        </p:txBody>
      </p:sp>
      <p:sp>
        <p:nvSpPr>
          <p:cNvPr id="4" name="Slide Number Placeholder 3">
            <a:extLst>
              <a:ext uri="{FF2B5EF4-FFF2-40B4-BE49-F238E27FC236}">
                <a16:creationId xmlns:a16="http://schemas.microsoft.com/office/drawing/2014/main" id="{87B6598D-1186-4B44-A143-ED0537378E98}"/>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367874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1AF7-5D2D-49CD-A6F1-DAFD514BE092}"/>
              </a:ext>
            </a:extLst>
          </p:cNvPr>
          <p:cNvSpPr>
            <a:spLocks noGrp="1"/>
          </p:cNvSpPr>
          <p:nvPr>
            <p:ph type="title"/>
          </p:nvPr>
        </p:nvSpPr>
        <p:spPr/>
        <p:txBody>
          <a:bodyPr>
            <a:noAutofit/>
          </a:bodyPr>
          <a:lstStyle/>
          <a:p>
            <a:r>
              <a:rPr lang="en-AU" sz="3600">
                <a:latin typeface="+mn-lt"/>
              </a:rPr>
              <a:t>Water operations depend on a safe and skilled workforce</a:t>
            </a:r>
            <a:br>
              <a:rPr lang="en-US" sz="3600">
                <a:latin typeface="+mn-lt"/>
              </a:rPr>
            </a:br>
            <a:endParaRPr lang="en-AU" sz="2000">
              <a:latin typeface="+mn-lt"/>
            </a:endParaRPr>
          </a:p>
        </p:txBody>
      </p:sp>
      <p:sp>
        <p:nvSpPr>
          <p:cNvPr id="3" name="Footer Placeholder 2">
            <a:extLst>
              <a:ext uri="{FF2B5EF4-FFF2-40B4-BE49-F238E27FC236}">
                <a16:creationId xmlns:a16="http://schemas.microsoft.com/office/drawing/2014/main" id="{7A674B6F-3930-40B7-A986-67B0A23324F8}"/>
              </a:ext>
            </a:extLst>
          </p:cNvPr>
          <p:cNvSpPr>
            <a:spLocks noGrp="1"/>
          </p:cNvSpPr>
          <p:nvPr>
            <p:ph type="ftr" sz="quarter" idx="11"/>
          </p:nvPr>
        </p:nvSpPr>
        <p:spPr/>
        <p:txBody>
          <a:bodyPr/>
          <a:lstStyle/>
          <a:p>
            <a:r>
              <a:rPr lang="en-US" err="1"/>
              <a:t>Councillor</a:t>
            </a:r>
            <a:r>
              <a:rPr lang="en-US"/>
              <a:t> induction – local water utility</a:t>
            </a:r>
            <a:endParaRPr lang="en-AU"/>
          </a:p>
          <a:p>
            <a:endParaRPr lang="en-AU"/>
          </a:p>
        </p:txBody>
      </p:sp>
      <p:sp>
        <p:nvSpPr>
          <p:cNvPr id="4" name="Slide Number Placeholder 3">
            <a:extLst>
              <a:ext uri="{FF2B5EF4-FFF2-40B4-BE49-F238E27FC236}">
                <a16:creationId xmlns:a16="http://schemas.microsoft.com/office/drawing/2014/main" id="{87B6598D-1186-4B44-A143-ED0537378E98}"/>
              </a:ext>
            </a:extLst>
          </p:cNvPr>
          <p:cNvSpPr>
            <a:spLocks noGrp="1"/>
          </p:cNvSpPr>
          <p:nvPr>
            <p:ph type="sldNum" sz="quarter" idx="12"/>
          </p:nvPr>
        </p:nvSpPr>
        <p:spPr/>
        <p:txBody>
          <a:bodyPr/>
          <a:lstStyle/>
          <a:p>
            <a:fld id="{10A01DC5-1685-4615-8240-15192985C6A2}" type="slidenum">
              <a:rPr lang="en-AU" smtClean="0"/>
              <a:t>32</a:t>
            </a:fld>
            <a:endParaRPr lang="en-AU"/>
          </a:p>
        </p:txBody>
      </p:sp>
      <p:sp>
        <p:nvSpPr>
          <p:cNvPr id="5" name="Text Placeholder 4">
            <a:extLst>
              <a:ext uri="{FF2B5EF4-FFF2-40B4-BE49-F238E27FC236}">
                <a16:creationId xmlns:a16="http://schemas.microsoft.com/office/drawing/2014/main" id="{8F113147-B422-467B-B446-D5297C8F4B46}"/>
              </a:ext>
            </a:extLst>
          </p:cNvPr>
          <p:cNvSpPr>
            <a:spLocks noGrp="1"/>
          </p:cNvSpPr>
          <p:nvPr>
            <p:ph type="body" sz="quarter" idx="13"/>
          </p:nvPr>
        </p:nvSpPr>
        <p:spPr>
          <a:xfrm>
            <a:off x="3312002" y="360000"/>
            <a:ext cx="7560000" cy="6336000"/>
          </a:xfrm>
        </p:spPr>
        <p:txBody>
          <a:bodyPr>
            <a:normAutofit/>
          </a:bodyPr>
          <a:lstStyle/>
          <a:p>
            <a:pPr fontAlgn="ctr">
              <a:lnSpc>
                <a:spcPct val="100000"/>
              </a:lnSpc>
              <a:spcBef>
                <a:spcPts val="600"/>
              </a:spcBef>
              <a:spcAft>
                <a:spcPts val="600"/>
              </a:spcAft>
              <a:buSzPts val="1000"/>
              <a:tabLst>
                <a:tab pos="457200" algn="l"/>
              </a:tabLst>
            </a:pPr>
            <a:r>
              <a:rPr lang="en-AU" sz="2100">
                <a:solidFill>
                  <a:srgbClr val="FF0000"/>
                </a:solidFill>
                <a:latin typeface="Public Sans Light" pitchFamily="2" charset="0"/>
                <a:cs typeface="Arial" panose="020B0604020202020204" pitchFamily="34" charset="0"/>
              </a:rPr>
              <a:t>[ADD PHOTOS OF LOCAL WATER UTILITY STAFF AT WORK]</a:t>
            </a:r>
          </a:p>
        </p:txBody>
      </p:sp>
    </p:spTree>
    <p:extLst>
      <p:ext uri="{BB962C8B-B14F-4D97-AF65-F5344CB8AC3E}">
        <p14:creationId xmlns:p14="http://schemas.microsoft.com/office/powerpoint/2010/main" val="217168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Financial management </a:t>
            </a:r>
          </a:p>
        </p:txBody>
      </p:sp>
      <p:sp>
        <p:nvSpPr>
          <p:cNvPr id="5" name="Content Placeholder 4"/>
          <p:cNvSpPr>
            <a:spLocks noGrp="1"/>
          </p:cNvSpPr>
          <p:nvPr>
            <p:ph idx="1"/>
          </p:nvPr>
        </p:nvSpPr>
        <p:spPr>
          <a:xfrm>
            <a:off x="360000" y="1800000"/>
            <a:ext cx="11473200" cy="4467236"/>
          </a:xfrm>
        </p:spPr>
        <p:txBody>
          <a:bodyPr>
            <a:normAutofit/>
          </a:bodyPr>
          <a:lstStyle/>
          <a:p>
            <a:pPr fontAlgn="ctr">
              <a:lnSpc>
                <a:spcPct val="100000"/>
              </a:lnSpc>
              <a:spcBef>
                <a:spcPts val="600"/>
              </a:spcBef>
              <a:spcAft>
                <a:spcPts val="600"/>
              </a:spcAft>
              <a:buSzPts val="1000"/>
              <a:tabLst>
                <a:tab pos="457200" algn="l"/>
              </a:tabLst>
            </a:pPr>
            <a:r>
              <a:rPr lang="en-AU" sz="1900">
                <a:latin typeface="Public Sans Light" pitchFamily="2" charset="0"/>
                <a:cs typeface="Arial" panose="020B0604020202020204" pitchFamily="34" charset="0"/>
              </a:rPr>
              <a:t>Water supply and sewerage services are a major part of most regional councils’ operations often making up a quarter or more of councils’ annual budget and employing a significant number of their workforce. </a:t>
            </a:r>
          </a:p>
          <a:p>
            <a:pPr fontAlgn="ctr">
              <a:lnSpc>
                <a:spcPct val="100000"/>
              </a:lnSpc>
              <a:spcBef>
                <a:spcPts val="600"/>
              </a:spcBef>
              <a:spcAft>
                <a:spcPts val="600"/>
              </a:spcAft>
              <a:buSzPts val="1000"/>
              <a:tabLst>
                <a:tab pos="457200" algn="l"/>
              </a:tabLst>
            </a:pPr>
            <a:r>
              <a:rPr lang="en-AU" sz="1900">
                <a:latin typeface="Public Sans Light" pitchFamily="2" charset="0"/>
                <a:cs typeface="Arial" panose="020B0604020202020204" pitchFamily="34" charset="0"/>
              </a:rPr>
              <a:t>Local water utilities operate as stand-alone or separate business units from councils’ general-purpose activities. </a:t>
            </a:r>
          </a:p>
          <a:p>
            <a:pPr fontAlgn="ctr">
              <a:lnSpc>
                <a:spcPct val="100000"/>
              </a:lnSpc>
              <a:spcBef>
                <a:spcPts val="600"/>
              </a:spcBef>
              <a:spcAft>
                <a:spcPts val="600"/>
              </a:spcAft>
              <a:buSzPts val="1000"/>
              <a:tabLst>
                <a:tab pos="457200" algn="l"/>
              </a:tabLst>
            </a:pPr>
            <a:r>
              <a:rPr lang="en-AU" sz="1900">
                <a:latin typeface="Public Sans Light" pitchFamily="2" charset="0"/>
                <a:cs typeface="Arial" panose="020B0604020202020204" pitchFamily="34" charset="0"/>
              </a:rPr>
              <a:t>Expenditure and income streams are ring-fenced from councils’ general fund. In general, this means that internal cross-subsidisation between the water utility and other business units of Council is not allowed unless by way of declared yearly dividend. </a:t>
            </a:r>
          </a:p>
          <a:p>
            <a:pPr fontAlgn="ctr">
              <a:lnSpc>
                <a:spcPct val="100000"/>
              </a:lnSpc>
              <a:spcBef>
                <a:spcPts val="600"/>
              </a:spcBef>
              <a:spcAft>
                <a:spcPts val="600"/>
              </a:spcAft>
              <a:buSzPts val="1000"/>
              <a:tabLst>
                <a:tab pos="457200" algn="l"/>
              </a:tabLst>
            </a:pPr>
            <a:r>
              <a:rPr lang="en-AU" sz="1900">
                <a:latin typeface="Public Sans Light" pitchFamily="2" charset="0"/>
                <a:cs typeface="Arial" panose="020B0604020202020204" pitchFamily="34" charset="0"/>
              </a:rPr>
              <a:t>This is only allowed if the water utility meets certain obligations under the </a:t>
            </a:r>
            <a:r>
              <a:rPr lang="en-AU" sz="1900">
                <a:latin typeface="Public Sans Light" pitchFamily="2" charset="0"/>
                <a:cs typeface="Arial" panose="020B0604020202020204" pitchFamily="34" charset="0"/>
                <a:hlinkClick r:id="rId2">
                  <a:extLst>
                    <a:ext uri="{A12FA001-AC4F-418D-AE19-62706E023703}">
                      <ahyp:hlinkClr xmlns:ahyp="http://schemas.microsoft.com/office/drawing/2018/hyperlinkcolor" val="tx"/>
                    </a:ext>
                  </a:extLst>
                </a:hlinkClick>
              </a:rPr>
              <a:t>Best Practice Management of Water Supply and Sewerage Guidelines. </a:t>
            </a: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33</a:t>
            </a:fld>
            <a:endParaRPr lang="en-AU"/>
          </a:p>
        </p:txBody>
      </p:sp>
    </p:spTree>
    <p:extLst>
      <p:ext uri="{BB962C8B-B14F-4D97-AF65-F5344CB8AC3E}">
        <p14:creationId xmlns:p14="http://schemas.microsoft.com/office/powerpoint/2010/main" val="1614453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1AF7-5D2D-49CD-A6F1-DAFD514BE092}"/>
              </a:ext>
            </a:extLst>
          </p:cNvPr>
          <p:cNvSpPr>
            <a:spLocks noGrp="1"/>
          </p:cNvSpPr>
          <p:nvPr>
            <p:ph type="title"/>
          </p:nvPr>
        </p:nvSpPr>
        <p:spPr/>
        <p:txBody>
          <a:bodyPr>
            <a:noAutofit/>
          </a:bodyPr>
          <a:lstStyle/>
          <a:p>
            <a:r>
              <a:rPr lang="en-US" sz="3600">
                <a:latin typeface="+mn-lt"/>
              </a:rPr>
              <a:t>Pricing of local water utility services</a:t>
            </a:r>
            <a:br>
              <a:rPr lang="en-US" sz="3600">
                <a:latin typeface="+mn-lt"/>
              </a:rPr>
            </a:br>
            <a:br>
              <a:rPr lang="en-US" sz="2000">
                <a:latin typeface="+mn-lt"/>
              </a:rPr>
            </a:br>
            <a:endParaRPr lang="en-AU" sz="2000">
              <a:latin typeface="+mn-lt"/>
            </a:endParaRPr>
          </a:p>
        </p:txBody>
      </p:sp>
      <p:sp>
        <p:nvSpPr>
          <p:cNvPr id="5" name="Text Placeholder 4">
            <a:extLst>
              <a:ext uri="{FF2B5EF4-FFF2-40B4-BE49-F238E27FC236}">
                <a16:creationId xmlns:a16="http://schemas.microsoft.com/office/drawing/2014/main" id="{8F113147-B422-467B-B446-D5297C8F4B46}"/>
              </a:ext>
            </a:extLst>
          </p:cNvPr>
          <p:cNvSpPr>
            <a:spLocks noGrp="1"/>
          </p:cNvSpPr>
          <p:nvPr>
            <p:ph idx="1"/>
          </p:nvPr>
        </p:nvSpPr>
        <p:spPr/>
        <p:txBody>
          <a:bodyPr>
            <a:normAutofit fontScale="92500" lnSpcReduction="10000"/>
          </a:bodyPr>
          <a:lstStyle/>
          <a:p>
            <a:pPr fontAlgn="ctr">
              <a:lnSpc>
                <a:spcPct val="120000"/>
              </a:lnSpc>
              <a:spcBef>
                <a:spcPts val="600"/>
              </a:spcBef>
              <a:spcAft>
                <a:spcPts val="600"/>
              </a:spcAft>
              <a:buSzPts val="1000"/>
              <a:tabLst>
                <a:tab pos="457200" algn="l"/>
              </a:tabLst>
            </a:pPr>
            <a:r>
              <a:rPr lang="en-AU" sz="2000">
                <a:latin typeface="Public Sans Light" pitchFamily="2" charset="0"/>
                <a:cs typeface="Arial" panose="020B0604020202020204" pitchFamily="34" charset="0"/>
              </a:rPr>
              <a:t>One of the most contested decisions that Council makes is the pricing to provide safe and affordable water services, and to recover the required revenue to remain financially sustainable. </a:t>
            </a:r>
          </a:p>
          <a:p>
            <a:pPr fontAlgn="ctr">
              <a:lnSpc>
                <a:spcPct val="120000"/>
              </a:lnSpc>
              <a:spcBef>
                <a:spcPts val="600"/>
              </a:spcBef>
              <a:spcAft>
                <a:spcPts val="600"/>
              </a:spcAft>
              <a:buSzPts val="1000"/>
              <a:tabLst>
                <a:tab pos="457200" algn="l"/>
              </a:tabLst>
            </a:pPr>
            <a:r>
              <a:rPr lang="en-AU" sz="2000">
                <a:latin typeface="Public Sans Light" pitchFamily="2" charset="0"/>
                <a:cs typeface="Arial" panose="020B0604020202020204" pitchFamily="34" charset="0"/>
              </a:rPr>
              <a:t>It is important to understand how pricing affects the way Councils are able to provide services now and into the future.</a:t>
            </a:r>
          </a:p>
          <a:p>
            <a:pPr fontAlgn="ctr">
              <a:lnSpc>
                <a:spcPct val="120000"/>
              </a:lnSpc>
              <a:spcBef>
                <a:spcPts val="600"/>
              </a:spcBef>
              <a:spcAft>
                <a:spcPts val="600"/>
              </a:spcAft>
              <a:buSzPts val="1000"/>
              <a:tabLst>
                <a:tab pos="457200" algn="l"/>
              </a:tabLst>
            </a:pPr>
            <a:r>
              <a:rPr lang="en-AU" sz="2000">
                <a:latin typeface="Public Sans Light" pitchFamily="2" charset="0"/>
                <a:cs typeface="Arial" panose="020B0604020202020204" pitchFamily="34" charset="0"/>
              </a:rPr>
              <a:t> Sound pricing includes:</a:t>
            </a:r>
          </a:p>
          <a:p>
            <a:pPr marL="457200" lvl="0" indent="-457200">
              <a:spcBef>
                <a:spcPts val="600"/>
              </a:spcBef>
              <a:spcAft>
                <a:spcPts val="600"/>
              </a:spcAft>
              <a:buFont typeface="Arial" panose="020B0604020202020204" pitchFamily="34" charset="0"/>
              <a:buChar char="•"/>
            </a:pPr>
            <a:r>
              <a:rPr lang="en-AU" sz="2000">
                <a:latin typeface="Public Sans Light" pitchFamily="2" charset="0"/>
                <a:cs typeface="Arial" panose="020B0604020202020204" pitchFamily="34" charset="0"/>
              </a:rPr>
              <a:t>Full cost recovery for water supply and sewerage services. </a:t>
            </a:r>
          </a:p>
          <a:p>
            <a:pPr marL="457200" lvl="0" indent="-457200">
              <a:spcBef>
                <a:spcPts val="600"/>
              </a:spcBef>
              <a:spcAft>
                <a:spcPts val="600"/>
              </a:spcAft>
              <a:buFont typeface="Arial" panose="020B0604020202020204" pitchFamily="34" charset="0"/>
              <a:buChar char="•"/>
            </a:pPr>
            <a:r>
              <a:rPr lang="en-AU" sz="2000">
                <a:latin typeface="Public Sans Light" pitchFamily="2" charset="0"/>
                <a:cs typeface="Arial" panose="020B0604020202020204" pitchFamily="34" charset="0"/>
              </a:rPr>
              <a:t>Appropriate residential charges and non-residential charges.</a:t>
            </a:r>
          </a:p>
          <a:p>
            <a:pPr marL="457200" indent="-457200">
              <a:spcBef>
                <a:spcPts val="600"/>
              </a:spcBef>
              <a:spcAft>
                <a:spcPts val="600"/>
              </a:spcAft>
              <a:buFont typeface="Arial" panose="020B0604020202020204" pitchFamily="34" charset="0"/>
              <a:buChar char="•"/>
            </a:pPr>
            <a:r>
              <a:rPr lang="en-AU" sz="2000">
                <a:latin typeface="Public Sans Light" pitchFamily="2" charset="0"/>
                <a:cs typeface="Arial" panose="020B0604020202020204" pitchFamily="34" charset="0"/>
              </a:rPr>
              <a:t>Development Servicing Plan (DSP) with commercial developer charges in accordance with the </a:t>
            </a:r>
            <a:r>
              <a:rPr lang="en-AU" sz="2000">
                <a:latin typeface="Public Sans Light" pitchFamily="2" charset="0"/>
                <a:cs typeface="Arial" panose="020B0604020202020204" pitchFamily="34" charset="0"/>
                <a:hlinkClick r:id="rId2">
                  <a:extLst>
                    <a:ext uri="{A12FA001-AC4F-418D-AE19-62706E023703}">
                      <ahyp:hlinkClr xmlns:ahyp="http://schemas.microsoft.com/office/drawing/2018/hyperlinkcolor" val="tx"/>
                    </a:ext>
                  </a:extLst>
                </a:hlinkClick>
              </a:rPr>
              <a:t>Developer Charges Guidelines for Water Supply, Sewerage and Stormwater</a:t>
            </a:r>
            <a:r>
              <a:rPr lang="en-AU" sz="2000">
                <a:latin typeface="Public Sans Light" pitchFamily="2" charset="0"/>
                <a:cs typeface="Arial" panose="020B0604020202020204" pitchFamily="34" charset="0"/>
              </a:rPr>
              <a:t>.</a:t>
            </a:r>
          </a:p>
          <a:p>
            <a:pPr marL="457200" indent="-457200">
              <a:spcBef>
                <a:spcPts val="600"/>
              </a:spcBef>
              <a:spcAft>
                <a:spcPts val="600"/>
              </a:spcAft>
              <a:buFont typeface="Arial" panose="020B0604020202020204" pitchFamily="34" charset="0"/>
              <a:buChar char="•"/>
            </a:pPr>
            <a:r>
              <a:rPr lang="en-AU" sz="2000">
                <a:latin typeface="Public Sans Light" pitchFamily="2" charset="0"/>
                <a:cs typeface="Arial" panose="020B0604020202020204" pitchFamily="34" charset="0"/>
              </a:rPr>
              <a:t>Strong pricing signals to encourage efficient water use, with at least 75% of residential revenue from usage charges for water utilities with over 4,000 connected properties.</a:t>
            </a:r>
          </a:p>
          <a:p>
            <a:pPr marL="457200" indent="-457200">
              <a:spcBef>
                <a:spcPts val="600"/>
              </a:spcBef>
              <a:spcAft>
                <a:spcPts val="600"/>
              </a:spcAft>
              <a:buFont typeface="Arial" panose="020B0604020202020204" pitchFamily="34" charset="0"/>
              <a:buChar char="•"/>
            </a:pPr>
            <a:r>
              <a:rPr lang="en-AU" sz="2000">
                <a:latin typeface="Public Sans Light" pitchFamily="2" charset="0"/>
                <a:cs typeface="Arial" panose="020B0604020202020204" pitchFamily="34" charset="0"/>
              </a:rPr>
              <a:t>Appropriate trade waste regulation policy and approvals in accordance with the </a:t>
            </a:r>
            <a:r>
              <a:rPr lang="en-AU" sz="2000">
                <a:latin typeface="Public Sans Light" pitchFamily="2" charset="0"/>
                <a:cs typeface="Arial" panose="020B0604020202020204" pitchFamily="34" charset="0"/>
                <a:hlinkClick r:id="rId3">
                  <a:extLst>
                    <a:ext uri="{A12FA001-AC4F-418D-AE19-62706E023703}">
                      <ahyp:hlinkClr xmlns:ahyp="http://schemas.microsoft.com/office/drawing/2018/hyperlinkcolor" val="tx"/>
                    </a:ext>
                  </a:extLst>
                </a:hlinkClick>
              </a:rPr>
              <a:t>Liquid Trade Waste Management Guidelines</a:t>
            </a:r>
            <a:r>
              <a:rPr lang="en-AU" sz="2000">
                <a:latin typeface="Public Sans Light" pitchFamily="2" charset="0"/>
                <a:cs typeface="Arial" panose="020B0604020202020204" pitchFamily="34" charset="0"/>
              </a:rPr>
              <a:t>.</a:t>
            </a:r>
          </a:p>
          <a:p>
            <a:pPr marL="457200" indent="-457200">
              <a:spcBef>
                <a:spcPts val="600"/>
              </a:spcBef>
              <a:spcAft>
                <a:spcPts val="600"/>
              </a:spcAft>
              <a:buFont typeface="Arial" panose="020B0604020202020204" pitchFamily="34" charset="0"/>
              <a:buChar char="•"/>
            </a:pPr>
            <a:r>
              <a:rPr lang="en-AU" sz="2000">
                <a:latin typeface="Public Sans Light" pitchFamily="2" charset="0"/>
                <a:cs typeface="Arial" panose="020B0604020202020204" pitchFamily="34" charset="0"/>
              </a:rPr>
              <a:t>Appropriate trade waste fees and charges in accordance with the adopted trade waste policy to encourage cleaner production, remove cross subsidies and efficient use of sewerage infrastructure. </a:t>
            </a:r>
          </a:p>
        </p:txBody>
      </p:sp>
      <p:sp>
        <p:nvSpPr>
          <p:cNvPr id="3" name="Footer Placeholder 2">
            <a:extLst>
              <a:ext uri="{FF2B5EF4-FFF2-40B4-BE49-F238E27FC236}">
                <a16:creationId xmlns:a16="http://schemas.microsoft.com/office/drawing/2014/main" id="{7A674B6F-3930-40B7-A986-67B0A23324F8}"/>
              </a:ext>
            </a:extLst>
          </p:cNvPr>
          <p:cNvSpPr>
            <a:spLocks noGrp="1"/>
          </p:cNvSpPr>
          <p:nvPr>
            <p:ph type="ftr" sz="quarter" idx="11"/>
          </p:nvPr>
        </p:nvSpPr>
        <p:spPr/>
        <p:txBody>
          <a:bodyPr/>
          <a:lstStyle/>
          <a:p>
            <a:r>
              <a:rPr lang="en-US"/>
              <a:t>Councillor induction – local water utility</a:t>
            </a:r>
            <a:endParaRPr lang="en-AU"/>
          </a:p>
        </p:txBody>
      </p:sp>
      <p:sp>
        <p:nvSpPr>
          <p:cNvPr id="4" name="Slide Number Placeholder 3">
            <a:extLst>
              <a:ext uri="{FF2B5EF4-FFF2-40B4-BE49-F238E27FC236}">
                <a16:creationId xmlns:a16="http://schemas.microsoft.com/office/drawing/2014/main" id="{87B6598D-1186-4B44-A143-ED0537378E98}"/>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944373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51AB-B9DA-4690-A937-8B638015ADFA}"/>
              </a:ext>
            </a:extLst>
          </p:cNvPr>
          <p:cNvSpPr>
            <a:spLocks noGrp="1"/>
          </p:cNvSpPr>
          <p:nvPr>
            <p:ph type="title"/>
          </p:nvPr>
        </p:nvSpPr>
        <p:spPr>
          <a:xfrm>
            <a:off x="360000" y="201610"/>
            <a:ext cx="10531520" cy="1306177"/>
          </a:xfrm>
        </p:spPr>
        <p:txBody>
          <a:bodyPr>
            <a:normAutofit fontScale="90000"/>
          </a:bodyPr>
          <a:lstStyle/>
          <a:p>
            <a:r>
              <a:rPr lang="en-AU" b="0" i="0">
                <a:effectLst/>
                <a:latin typeface="Roboto" panose="02000000000000000000" pitchFamily="2" charset="0"/>
              </a:rPr>
              <a:t>Pricing is an important issue</a:t>
            </a:r>
            <a:br>
              <a:rPr lang="en-AU" b="0" i="0">
                <a:effectLst/>
                <a:latin typeface="Roboto" panose="02000000000000000000" pitchFamily="2" charset="0"/>
              </a:rPr>
            </a:br>
            <a:r>
              <a:rPr lang="en-AU" b="0" i="0">
                <a:effectLst/>
                <a:latin typeface="Roboto" panose="02000000000000000000" pitchFamily="2" charset="0"/>
              </a:rPr>
              <a:t>Cr Tim </a:t>
            </a:r>
            <a:r>
              <a:rPr lang="en-AU" b="0" i="0" err="1">
                <a:effectLst/>
                <a:latin typeface="Roboto" panose="02000000000000000000" pitchFamily="2" charset="0"/>
              </a:rPr>
              <a:t>Koschel</a:t>
            </a:r>
            <a:r>
              <a:rPr lang="en-AU" b="0" i="0">
                <a:effectLst/>
                <a:latin typeface="Roboto" panose="02000000000000000000" pitchFamily="2" charset="0"/>
              </a:rPr>
              <a:t>, Chairperson, Riverina Water County Council and Councillor, Wagga Wagga City Council</a:t>
            </a:r>
            <a:br>
              <a:rPr lang="en-AU" b="0" i="0">
                <a:effectLst/>
                <a:latin typeface="Roboto" panose="02000000000000000000" pitchFamily="2" charset="0"/>
              </a:rPr>
            </a:br>
            <a:endParaRPr lang="en-AU"/>
          </a:p>
        </p:txBody>
      </p:sp>
      <p:pic>
        <p:nvPicPr>
          <p:cNvPr id="6" name="Online Media 5" title="Cr Tim Koschel, Chairperson, Riverina Water County Council and Councillor, Wagga Wagga City Council">
            <a:hlinkClick r:id="" action="ppaction://media"/>
            <a:extLst>
              <a:ext uri="{FF2B5EF4-FFF2-40B4-BE49-F238E27FC236}">
                <a16:creationId xmlns:a16="http://schemas.microsoft.com/office/drawing/2014/main" id="{015939B7-2D5B-4892-9276-4F4E1566CD55}"/>
              </a:ext>
            </a:extLst>
          </p:cNvPr>
          <p:cNvPicPr>
            <a:picLocks noGrp="1" noRot="1" noChangeAspect="1"/>
          </p:cNvPicPr>
          <p:nvPr>
            <p:ph idx="1"/>
            <a:videoFile r:link="rId1"/>
          </p:nvPr>
        </p:nvPicPr>
        <p:blipFill>
          <a:blip r:embed="rId3"/>
          <a:stretch>
            <a:fillRect/>
          </a:stretch>
        </p:blipFill>
        <p:spPr>
          <a:xfrm>
            <a:off x="2246313" y="1800225"/>
            <a:ext cx="7700962" cy="4351338"/>
          </a:xfrm>
          <a:prstGeom prst="rect">
            <a:avLst/>
          </a:prstGeom>
        </p:spPr>
      </p:pic>
      <p:sp>
        <p:nvSpPr>
          <p:cNvPr id="4" name="Footer Placeholder 3">
            <a:extLst>
              <a:ext uri="{FF2B5EF4-FFF2-40B4-BE49-F238E27FC236}">
                <a16:creationId xmlns:a16="http://schemas.microsoft.com/office/drawing/2014/main" id="{3C8957C3-6D37-4FF8-96F9-3D0F7CD99F2C}"/>
              </a:ext>
            </a:extLst>
          </p:cNvPr>
          <p:cNvSpPr>
            <a:spLocks noGrp="1"/>
          </p:cNvSpPr>
          <p:nvPr>
            <p:ph type="ftr" sz="quarter" idx="11"/>
          </p:nvPr>
        </p:nvSpPr>
        <p:spPr/>
        <p:txBody>
          <a:bodyPr/>
          <a:lstStyle/>
          <a:p>
            <a:r>
              <a:rPr lang="en-US" err="1"/>
              <a:t>Councillor</a:t>
            </a:r>
            <a:r>
              <a:rPr lang="en-US"/>
              <a:t> induction – local water utilities</a:t>
            </a:r>
            <a:endParaRPr lang="en-AU"/>
          </a:p>
        </p:txBody>
      </p:sp>
      <p:sp>
        <p:nvSpPr>
          <p:cNvPr id="5" name="Slide Number Placeholder 4">
            <a:extLst>
              <a:ext uri="{FF2B5EF4-FFF2-40B4-BE49-F238E27FC236}">
                <a16:creationId xmlns:a16="http://schemas.microsoft.com/office/drawing/2014/main" id="{E6F7FA0D-E396-4849-B414-3BA9B5D9B406}"/>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3678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normAutofit fontScale="90000"/>
          </a:bodyPr>
          <a:lstStyle/>
          <a:p>
            <a:r>
              <a:rPr lang="en-US"/>
              <a:t>Where can you get more information?</a:t>
            </a:r>
            <a:endParaRPr lang="en-AU"/>
          </a:p>
        </p:txBody>
      </p:sp>
      <p:sp>
        <p:nvSpPr>
          <p:cNvPr id="4" name="Footer Placeholder 3">
            <a:extLst>
              <a:ext uri="{FF2B5EF4-FFF2-40B4-BE49-F238E27FC236}">
                <a16:creationId xmlns:a16="http://schemas.microsoft.com/office/drawing/2014/main" id="{963F54D0-657F-494C-A1DA-9EF6FBAF177A}"/>
              </a:ext>
            </a:extLst>
          </p:cNvPr>
          <p:cNvSpPr>
            <a:spLocks noGrp="1"/>
          </p:cNvSpPr>
          <p:nvPr>
            <p:ph type="ftr" sz="quarter" idx="3"/>
          </p:nvPr>
        </p:nvSpPr>
        <p:spPr>
          <a:xfrm>
            <a:off x="360000" y="6444000"/>
            <a:ext cx="4500000" cy="216000"/>
          </a:xfrm>
        </p:spPr>
        <p:txBody>
          <a:bodyPr/>
          <a:lstStyle/>
          <a:p>
            <a:r>
              <a:rPr lang="en-AU"/>
              <a:t>Making water your business</a:t>
            </a:r>
          </a:p>
        </p:txBody>
      </p:sp>
    </p:spTree>
    <p:extLst>
      <p:ext uri="{BB962C8B-B14F-4D97-AF65-F5344CB8AC3E}">
        <p14:creationId xmlns:p14="http://schemas.microsoft.com/office/powerpoint/2010/main" val="20505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Where can you get more information?</a:t>
            </a:r>
          </a:p>
        </p:txBody>
      </p:sp>
      <p:sp>
        <p:nvSpPr>
          <p:cNvPr id="5" name="Content Placeholder 4"/>
          <p:cNvSpPr>
            <a:spLocks noGrp="1"/>
          </p:cNvSpPr>
          <p:nvPr>
            <p:ph idx="1"/>
          </p:nvPr>
        </p:nvSpPr>
        <p:spPr>
          <a:xfrm>
            <a:off x="360000" y="1800000"/>
            <a:ext cx="11448000" cy="4333672"/>
          </a:xfrm>
        </p:spPr>
        <p:txBody>
          <a:bodyPr>
            <a:normAutofit/>
          </a:bodyPr>
          <a:lstStyle/>
          <a:p>
            <a:pPr fontAlgn="ctr">
              <a:lnSpc>
                <a:spcPct val="100000"/>
              </a:lnSpc>
              <a:spcBef>
                <a:spcPts val="600"/>
              </a:spcBef>
              <a:spcAft>
                <a:spcPts val="600"/>
              </a:spcAft>
              <a:buSzPts val="1000"/>
              <a:tabLst>
                <a:tab pos="457200" algn="l"/>
              </a:tabLst>
            </a:pPr>
            <a:r>
              <a:rPr lang="en-AU" sz="1900">
                <a:latin typeface="Public Sans Light" pitchFamily="2" charset="0"/>
                <a:cs typeface="Arial" panose="020B0604020202020204" pitchFamily="34" charset="0"/>
              </a:rPr>
              <a:t>Resources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hlinkClick r:id="rId2"/>
              </a:rPr>
              <a:t>Water industry induction handbook for decision-makers</a:t>
            </a:r>
            <a:endParaRPr lang="en-AU" sz="1900">
              <a:latin typeface="Public Sans Light" pitchFamily="2" charset="0"/>
              <a:cs typeface="Arial" panose="020B0604020202020204" pitchFamily="34" charset="0"/>
            </a:endParaRP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hlinkClick r:id="rId3"/>
              </a:rPr>
              <a:t>Councillor induction program template</a:t>
            </a:r>
            <a:endParaRPr lang="en-AU" sz="1900">
              <a:latin typeface="Public Sans Light" pitchFamily="2" charset="0"/>
              <a:cs typeface="Arial" panose="020B0604020202020204" pitchFamily="34" charset="0"/>
            </a:endParaRP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hlinkClick r:id="rId3"/>
              </a:rPr>
              <a:t>Videos</a:t>
            </a:r>
            <a:endParaRPr lang="en-AU" sz="1900">
              <a:latin typeface="Public Sans Light" pitchFamily="2" charset="0"/>
              <a:cs typeface="Arial" panose="020B0604020202020204" pitchFamily="34" charset="0"/>
            </a:endParaRP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hlinkClick r:id="rId3"/>
              </a:rPr>
              <a:t>Case studies</a:t>
            </a:r>
            <a:endParaRPr lang="en-AU" sz="1900">
              <a:latin typeface="Public Sans Light" pitchFamily="2" charset="0"/>
              <a:cs typeface="Arial" panose="020B0604020202020204" pitchFamily="34" charset="0"/>
            </a:endParaRP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pPr fontAlgn="ctr">
              <a:lnSpc>
                <a:spcPct val="100000"/>
              </a:lnSpc>
              <a:spcBef>
                <a:spcPts val="600"/>
              </a:spcBef>
              <a:spcAft>
                <a:spcPts val="600"/>
              </a:spcAft>
              <a:buSzPts val="1000"/>
              <a:tabLst>
                <a:tab pos="457200" algn="l"/>
              </a:tabLst>
            </a:pPr>
            <a:r>
              <a:rPr lang="en-AU" sz="1900">
                <a:solidFill>
                  <a:srgbClr val="FF0000"/>
                </a:solidFill>
                <a:latin typeface="Public Sans Light" pitchFamily="2" charset="0"/>
                <a:cs typeface="Arial" panose="020B0604020202020204" pitchFamily="34" charset="0"/>
              </a:rPr>
              <a:t>[ADD COUNCIL RESOURCES AND LINKS]</a:t>
            </a: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pPr fontAlgn="ctr">
              <a:lnSpc>
                <a:spcPct val="100000"/>
              </a:lnSpc>
              <a:spcBef>
                <a:spcPts val="600"/>
              </a:spcBef>
              <a:spcAft>
                <a:spcPts val="600"/>
              </a:spcAft>
              <a:buSzPts val="1000"/>
              <a:tabLst>
                <a:tab pos="457200" algn="l"/>
              </a:tabLst>
            </a:pPr>
            <a:r>
              <a:rPr lang="en-AU" sz="1900">
                <a:latin typeface="Public Sans Light" pitchFamily="2" charset="0"/>
                <a:cs typeface="Arial" panose="020B0604020202020204" pitchFamily="34" charset="0"/>
              </a:rPr>
              <a:t>Ask your General Manager questions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When can I visit our water and sewerage assets?</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How do we ensure our water is safe to drink?</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Do we have enough water for the future?</a:t>
            </a:r>
          </a:p>
          <a:p>
            <a:pPr marL="342900" indent="-342900" fontAlgn="ctr">
              <a:lnSpc>
                <a:spcPct val="100000"/>
              </a:lnSpc>
              <a:spcBef>
                <a:spcPts val="600"/>
              </a:spcBef>
              <a:spcAft>
                <a:spcPts val="600"/>
              </a:spcAft>
              <a:buSzPts val="1000"/>
              <a:buFont typeface="Arial" panose="020B0604020202020204" pitchFamily="34" charset="0"/>
              <a:buChar char="•"/>
              <a:tabLst>
                <a:tab pos="457200" algn="l"/>
              </a:tabLst>
            </a:pPr>
            <a:r>
              <a:rPr lang="en-AU" sz="1900">
                <a:latin typeface="Public Sans Light" pitchFamily="2" charset="0"/>
                <a:cs typeface="Arial" panose="020B0604020202020204" pitchFamily="34" charset="0"/>
              </a:rPr>
              <a:t>Is our water business well managed?</a:t>
            </a:r>
          </a:p>
          <a:p>
            <a:pPr fontAlgn="ctr">
              <a:lnSpc>
                <a:spcPct val="100000"/>
              </a:lnSpc>
              <a:spcBef>
                <a:spcPts val="600"/>
              </a:spcBef>
              <a:spcAft>
                <a:spcPts val="600"/>
              </a:spcAft>
              <a:buSzPts val="1000"/>
              <a:tabLst>
                <a:tab pos="457200" algn="l"/>
              </a:tabLst>
            </a:pPr>
            <a:endParaRPr lang="en-AU" sz="1900">
              <a:latin typeface="Public Sans Light" pitchFamily="2" charset="0"/>
              <a:cs typeface="Arial" panose="020B0604020202020204" pitchFamily="34" charset="0"/>
            </a:endParaRP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a:t>Making water your business</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37</a:t>
            </a:fld>
            <a:endParaRPr lang="en-AU"/>
          </a:p>
        </p:txBody>
      </p:sp>
    </p:spTree>
    <p:extLst>
      <p:ext uri="{BB962C8B-B14F-4D97-AF65-F5344CB8AC3E}">
        <p14:creationId xmlns:p14="http://schemas.microsoft.com/office/powerpoint/2010/main" val="642439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25AD-34F6-4DEC-9C10-F4997476B085}"/>
              </a:ext>
            </a:extLst>
          </p:cNvPr>
          <p:cNvSpPr>
            <a:spLocks noGrp="1"/>
          </p:cNvSpPr>
          <p:nvPr>
            <p:ph type="title"/>
          </p:nvPr>
        </p:nvSpPr>
        <p:spPr/>
        <p:txBody>
          <a:bodyPr/>
          <a:lstStyle/>
          <a:p>
            <a:r>
              <a:rPr lang="en-AU"/>
              <a:t>Strategies to get more information</a:t>
            </a:r>
            <a:br>
              <a:rPr lang="en-AU"/>
            </a:br>
            <a:r>
              <a:rPr lang="en-AU"/>
              <a:t>Cr Patricia White – Shoalhaven Council </a:t>
            </a:r>
          </a:p>
        </p:txBody>
      </p:sp>
      <p:sp>
        <p:nvSpPr>
          <p:cNvPr id="4" name="Footer Placeholder 3">
            <a:extLst>
              <a:ext uri="{FF2B5EF4-FFF2-40B4-BE49-F238E27FC236}">
                <a16:creationId xmlns:a16="http://schemas.microsoft.com/office/drawing/2014/main" id="{3D1DFCAE-63CA-42F9-A5A1-AB547BED66C8}"/>
              </a:ext>
            </a:extLst>
          </p:cNvPr>
          <p:cNvSpPr>
            <a:spLocks noGrp="1"/>
          </p:cNvSpPr>
          <p:nvPr>
            <p:ph type="ftr" sz="quarter" idx="11"/>
          </p:nvPr>
        </p:nvSpPr>
        <p:spPr/>
        <p:txBody>
          <a:bodyPr/>
          <a:lstStyle/>
          <a:p>
            <a:r>
              <a:rPr lang="en-US" err="1"/>
              <a:t>Councillor</a:t>
            </a:r>
            <a:r>
              <a:rPr lang="en-US"/>
              <a:t> induction – local water utilities</a:t>
            </a:r>
            <a:endParaRPr lang="en-AU"/>
          </a:p>
        </p:txBody>
      </p:sp>
      <p:sp>
        <p:nvSpPr>
          <p:cNvPr id="5" name="Slide Number Placeholder 4">
            <a:extLst>
              <a:ext uri="{FF2B5EF4-FFF2-40B4-BE49-F238E27FC236}">
                <a16:creationId xmlns:a16="http://schemas.microsoft.com/office/drawing/2014/main" id="{872961F9-A395-4F28-A422-BB89EFC41DE6}"/>
              </a:ext>
            </a:extLst>
          </p:cNvPr>
          <p:cNvSpPr>
            <a:spLocks noGrp="1"/>
          </p:cNvSpPr>
          <p:nvPr>
            <p:ph type="sldNum" sz="quarter" idx="12"/>
          </p:nvPr>
        </p:nvSpPr>
        <p:spPr/>
        <p:txBody>
          <a:bodyPr/>
          <a:lstStyle/>
          <a:p>
            <a:fld id="{10A01DC5-1685-4615-8240-15192985C6A2}" type="slidenum">
              <a:rPr lang="en-AU" smtClean="0"/>
              <a:t>38</a:t>
            </a:fld>
            <a:endParaRPr lang="en-AU"/>
          </a:p>
        </p:txBody>
      </p:sp>
      <p:pic>
        <p:nvPicPr>
          <p:cNvPr id="7" name="Online Media 6" title="Cr Patricia White, Councillor, Shoalhaven City Council">
            <a:hlinkClick r:id="" action="ppaction://media"/>
            <a:extLst>
              <a:ext uri="{FF2B5EF4-FFF2-40B4-BE49-F238E27FC236}">
                <a16:creationId xmlns:a16="http://schemas.microsoft.com/office/drawing/2014/main" id="{69DB3BD5-014B-4547-9D57-D2904079A7E0}"/>
              </a:ext>
            </a:extLst>
          </p:cNvPr>
          <p:cNvPicPr>
            <a:picLocks noGrp="1" noRot="1" noChangeAspect="1"/>
          </p:cNvPicPr>
          <p:nvPr>
            <p:ph idx="1"/>
            <a:videoFile r:link="rId1"/>
          </p:nvPr>
        </p:nvPicPr>
        <p:blipFill>
          <a:blip r:embed="rId3"/>
          <a:stretch>
            <a:fillRect/>
          </a:stretch>
        </p:blipFill>
        <p:spPr>
          <a:xfrm>
            <a:off x="2245519" y="1657985"/>
            <a:ext cx="7700962" cy="4351338"/>
          </a:xfrm>
          <a:prstGeom prst="rect">
            <a:avLst/>
          </a:prstGeom>
        </p:spPr>
      </p:pic>
    </p:spTree>
    <p:extLst>
      <p:ext uri="{BB962C8B-B14F-4D97-AF65-F5344CB8AC3E}">
        <p14:creationId xmlns:p14="http://schemas.microsoft.com/office/powerpoint/2010/main" val="271115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B42E6-DDBE-44DA-885E-549F9D073545}"/>
              </a:ext>
            </a:extLst>
          </p:cNvPr>
          <p:cNvSpPr>
            <a:spLocks noGrp="1"/>
          </p:cNvSpPr>
          <p:nvPr>
            <p:ph type="ctrTitle"/>
          </p:nvPr>
        </p:nvSpPr>
        <p:spPr>
          <a:xfrm>
            <a:off x="540000" y="4104000"/>
            <a:ext cx="10242886" cy="1009606"/>
          </a:xfrm>
        </p:spPr>
        <p:txBody>
          <a:bodyPr>
            <a:normAutofit fontScale="90000"/>
          </a:bodyPr>
          <a:lstStyle/>
          <a:p>
            <a:r>
              <a:rPr lang="en-US"/>
              <a:t>Making decisions for a local water utility</a:t>
            </a:r>
            <a:endParaRPr lang="en-AU"/>
          </a:p>
        </p:txBody>
      </p:sp>
      <p:sp>
        <p:nvSpPr>
          <p:cNvPr id="4" name="Footer Placeholder 3">
            <a:extLst>
              <a:ext uri="{FF2B5EF4-FFF2-40B4-BE49-F238E27FC236}">
                <a16:creationId xmlns:a16="http://schemas.microsoft.com/office/drawing/2014/main" id="{963F54D0-657F-494C-A1DA-9EF6FBAF177A}"/>
              </a:ext>
            </a:extLst>
          </p:cNvPr>
          <p:cNvSpPr>
            <a:spLocks noGrp="1"/>
          </p:cNvSpPr>
          <p:nvPr>
            <p:ph type="ftr" sz="quarter" idx="3"/>
          </p:nvPr>
        </p:nvSpPr>
        <p:spPr>
          <a:xfrm>
            <a:off x="360000" y="6444000"/>
            <a:ext cx="4500000" cy="216000"/>
          </a:xfrm>
        </p:spPr>
        <p:txBody>
          <a:bodyPr/>
          <a:lstStyle/>
          <a:p>
            <a:r>
              <a:rPr lang="en-US" err="1"/>
              <a:t>Councillor</a:t>
            </a:r>
            <a:r>
              <a:rPr lang="en-US"/>
              <a:t> induction – local water utility</a:t>
            </a:r>
            <a:endParaRPr lang="en-AU"/>
          </a:p>
        </p:txBody>
      </p:sp>
    </p:spTree>
    <p:extLst>
      <p:ext uri="{BB962C8B-B14F-4D97-AF65-F5344CB8AC3E}">
        <p14:creationId xmlns:p14="http://schemas.microsoft.com/office/powerpoint/2010/main" val="384660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Objectives for managing a local water utility</a:t>
            </a:r>
          </a:p>
        </p:txBody>
      </p:sp>
      <p:sp>
        <p:nvSpPr>
          <p:cNvPr id="5" name="Content Placeholder 4"/>
          <p:cNvSpPr>
            <a:spLocks noGrp="1"/>
          </p:cNvSpPr>
          <p:nvPr>
            <p:ph idx="1"/>
          </p:nvPr>
        </p:nvSpPr>
        <p:spPr>
          <a:xfrm>
            <a:off x="360000" y="1800000"/>
            <a:ext cx="11473200" cy="4351339"/>
          </a:xfrm>
        </p:spPr>
        <p:txBody>
          <a:bodyPr>
            <a:normAutofit/>
          </a:bodyPr>
          <a:lstStyle/>
          <a:p>
            <a:r>
              <a:rPr lang="en-AU" sz="1900">
                <a:latin typeface="+mn-lt"/>
              </a:rPr>
              <a:t>Local water utilities, with the support of NSW Government agencies and regulators, will continue to ensure:</a:t>
            </a:r>
          </a:p>
          <a:p>
            <a:pPr marL="285750" lvl="0" indent="-285750">
              <a:buFont typeface="Arial" panose="020B0604020202020204" pitchFamily="34" charset="0"/>
              <a:buChar char="•"/>
            </a:pPr>
            <a:r>
              <a:rPr lang="en-AU" sz="1900">
                <a:latin typeface="+mn-lt"/>
              </a:rPr>
              <a:t>Safe and secure water supply to protect public health and the environment, and to support economic development and liveability. </a:t>
            </a:r>
          </a:p>
          <a:p>
            <a:pPr marL="285750" lvl="0" indent="-285750">
              <a:buFont typeface="Arial" panose="020B0604020202020204" pitchFamily="34" charset="0"/>
              <a:buChar char="•"/>
            </a:pPr>
            <a:r>
              <a:rPr lang="en-AU" sz="1900">
                <a:latin typeface="+mn-lt"/>
              </a:rPr>
              <a:t>Effective sewerage services to protect public health and the environment, and to support economic development and liveability. </a:t>
            </a:r>
          </a:p>
          <a:p>
            <a:pPr marL="285750" lvl="0" indent="-285750">
              <a:buFont typeface="Arial" panose="020B0604020202020204" pitchFamily="34" charset="0"/>
              <a:buChar char="•"/>
            </a:pPr>
            <a:r>
              <a:rPr lang="en-AU" sz="1900">
                <a:latin typeface="+mn-lt"/>
              </a:rPr>
              <a:t>Services that meet customer needs, expectations and preferences. </a:t>
            </a:r>
          </a:p>
          <a:p>
            <a:pPr marL="285750" lvl="0" indent="-285750">
              <a:buFont typeface="Arial" panose="020B0604020202020204" pitchFamily="34" charset="0"/>
              <a:buChar char="•"/>
            </a:pPr>
            <a:r>
              <a:rPr lang="en-AU" sz="1900">
                <a:latin typeface="+mn-lt"/>
              </a:rPr>
              <a:t>Financially sustainable water utilities with efficient and affordable pricing for services.</a:t>
            </a: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a:latin typeface="Public Sans SemiBold"/>
              </a:rPr>
              <a:t>Councillor induction – local water utility</a:t>
            </a:r>
            <a:endParaRPr lang="en-AU">
              <a:latin typeface="Public Sans SemiBold"/>
            </a:endParaRPr>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5</a:t>
            </a:fld>
            <a:endParaRPr lang="en-AU"/>
          </a:p>
        </p:txBody>
      </p:sp>
    </p:spTree>
    <p:extLst>
      <p:ext uri="{BB962C8B-B14F-4D97-AF65-F5344CB8AC3E}">
        <p14:creationId xmlns:p14="http://schemas.microsoft.com/office/powerpoint/2010/main" val="361522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Water service provision is different to other council activities</a:t>
            </a:r>
          </a:p>
        </p:txBody>
      </p:sp>
      <p:sp>
        <p:nvSpPr>
          <p:cNvPr id="5" name="Content Placeholder 4"/>
          <p:cNvSpPr>
            <a:spLocks noGrp="1"/>
          </p:cNvSpPr>
          <p:nvPr>
            <p:ph idx="1"/>
          </p:nvPr>
        </p:nvSpPr>
        <p:spPr>
          <a:xfrm>
            <a:off x="360000" y="1800000"/>
            <a:ext cx="11473200" cy="4351339"/>
          </a:xfrm>
        </p:spPr>
        <p:txBody>
          <a:bodyPr>
            <a:normAutofit/>
          </a:bodyPr>
          <a:lstStyle/>
          <a:p>
            <a:pPr marL="342900" indent="-342900">
              <a:buFont typeface="Arial" panose="020B0604020202020204" pitchFamily="34" charset="0"/>
              <a:buChar char="•"/>
            </a:pPr>
            <a:r>
              <a:rPr lang="en-AU">
                <a:latin typeface="+mn-lt"/>
              </a:rPr>
              <a:t>Local water utilities have intrinsic public health, environmental health and supply risks that need to be managed. </a:t>
            </a:r>
          </a:p>
          <a:p>
            <a:pPr marL="342900" indent="-342900">
              <a:buFont typeface="Arial" panose="020B0604020202020204" pitchFamily="34" charset="0"/>
              <a:buChar char="•"/>
            </a:pPr>
            <a:r>
              <a:rPr lang="en-AU">
                <a:latin typeface="+mn-lt"/>
              </a:rPr>
              <a:t>Water services support economic growth, liveability and amenity for our communities. During the last drought many communities were confronted with the real possibility of running out of water and had to make tough decisions on restricting consumption.</a:t>
            </a:r>
          </a:p>
          <a:p>
            <a:pPr marL="342900" indent="-342900">
              <a:buFont typeface="Arial" panose="020B0604020202020204" pitchFamily="34" charset="0"/>
              <a:buChar char="•"/>
            </a:pPr>
            <a:r>
              <a:rPr lang="en-AU">
                <a:latin typeface="+mn-lt"/>
              </a:rPr>
              <a:t>Water is an essential service that needs to be up and running 24 hours per day, 7 days per week. This includes drinking water, sewerage services and recycled water.</a:t>
            </a:r>
          </a:p>
          <a:p>
            <a:pPr marL="342900" indent="-342900">
              <a:buFont typeface="Arial" panose="020B0604020202020204" pitchFamily="34" charset="0"/>
              <a:buChar char="•"/>
            </a:pPr>
            <a:endParaRPr lang="en-AU">
              <a:latin typeface="+mn-lt"/>
            </a:endParaRPr>
          </a:p>
          <a:p>
            <a:pPr marL="342900" indent="-342900">
              <a:buFont typeface="Arial" panose="020B0604020202020204" pitchFamily="34" charset="0"/>
              <a:buChar char="•"/>
            </a:pPr>
            <a:r>
              <a:rPr lang="en-AU">
                <a:latin typeface="+mn-lt"/>
              </a:rPr>
              <a:t>Unlike other council infrastructure such as a town hall or library, water and sewerage infrastructure is usually out of sight, underground or far from town. </a:t>
            </a:r>
          </a:p>
          <a:p>
            <a:pPr marL="342900" indent="-342900">
              <a:buFont typeface="Arial" panose="020B0604020202020204" pitchFamily="34" charset="0"/>
              <a:buChar char="•"/>
            </a:pPr>
            <a:r>
              <a:rPr lang="en-AU">
                <a:latin typeface="+mn-lt"/>
              </a:rPr>
              <a:t>Under business as usual, your community expect water to flow when they turn on the tap and they expect their waste to just disappear when they flush their toilet. It is often only when things don’t look or smell right, when restrictions are imposed or when prices go up that you will hear from your community.</a:t>
            </a: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6</a:t>
            </a:fld>
            <a:endParaRPr lang="en-AU"/>
          </a:p>
        </p:txBody>
      </p:sp>
    </p:spTree>
    <p:extLst>
      <p:ext uri="{BB962C8B-B14F-4D97-AF65-F5344CB8AC3E}">
        <p14:creationId xmlns:p14="http://schemas.microsoft.com/office/powerpoint/2010/main" val="206387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562000" cy="1009652"/>
          </a:xfrm>
        </p:spPr>
        <p:txBody>
          <a:bodyPr>
            <a:normAutofit/>
          </a:bodyPr>
          <a:lstStyle/>
          <a:p>
            <a:r>
              <a:rPr lang="en-AU"/>
              <a:t>Experienced councillors are here to support you</a:t>
            </a:r>
            <a:br>
              <a:rPr lang="en-AU"/>
            </a:br>
            <a:r>
              <a:rPr lang="en-AU"/>
              <a:t>Cr Bill West, Mayor Cowra Shire Council </a:t>
            </a:r>
          </a:p>
        </p:txBody>
      </p:sp>
      <p:sp>
        <p:nvSpPr>
          <p:cNvPr id="3" name="Footer Placeholder 2"/>
          <p:cNvSpPr>
            <a:spLocks noGrp="1"/>
          </p:cNvSpPr>
          <p:nvPr>
            <p:ph type="ftr" sz="quarter" idx="11"/>
          </p:nvPr>
        </p:nvSpPr>
        <p:spPr>
          <a:xfrm>
            <a:off x="360000" y="6444000"/>
            <a:ext cx="6720000" cy="180000"/>
          </a:xfrm>
        </p:spPr>
        <p:txBody>
          <a:bodyPr/>
          <a:lstStyle/>
          <a:p>
            <a:r>
              <a:rPr lang="en-AU"/>
              <a:t>Councillor induction – local water utilities</a:t>
            </a:r>
          </a:p>
          <a:p>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7</a:t>
            </a:fld>
            <a:endParaRPr lang="en-AU"/>
          </a:p>
        </p:txBody>
      </p:sp>
      <p:pic>
        <p:nvPicPr>
          <p:cNvPr id="10" name="Online Media 9" title="Cr Bill West, Mayor, Cowra Shire Council">
            <a:hlinkClick r:id="" action="ppaction://media"/>
            <a:extLst>
              <a:ext uri="{FF2B5EF4-FFF2-40B4-BE49-F238E27FC236}">
                <a16:creationId xmlns:a16="http://schemas.microsoft.com/office/drawing/2014/main" id="{4E4544A5-D72B-4E0A-93AE-2F4A06A0EA30}"/>
              </a:ext>
            </a:extLst>
          </p:cNvPr>
          <p:cNvPicPr>
            <a:picLocks noRot="1" noChangeAspect="1"/>
          </p:cNvPicPr>
          <p:nvPr>
            <a:videoFile r:link="rId1"/>
          </p:nvPr>
        </p:nvPicPr>
        <p:blipFill>
          <a:blip r:embed="rId3"/>
          <a:stretch>
            <a:fillRect/>
          </a:stretch>
        </p:blipFill>
        <p:spPr>
          <a:xfrm>
            <a:off x="2000801" y="1656386"/>
            <a:ext cx="7966159" cy="4500880"/>
          </a:xfrm>
          <a:prstGeom prst="rect">
            <a:avLst/>
          </a:prstGeom>
        </p:spPr>
      </p:pic>
    </p:spTree>
    <p:extLst>
      <p:ext uri="{BB962C8B-B14F-4D97-AF65-F5344CB8AC3E}">
        <p14:creationId xmlns:p14="http://schemas.microsoft.com/office/powerpoint/2010/main" val="374764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Your decisions count</a:t>
            </a:r>
          </a:p>
        </p:txBody>
      </p:sp>
      <p:sp>
        <p:nvSpPr>
          <p:cNvPr id="5" name="Content Placeholder 4"/>
          <p:cNvSpPr>
            <a:spLocks noGrp="1"/>
          </p:cNvSpPr>
          <p:nvPr>
            <p:ph idx="1"/>
          </p:nvPr>
        </p:nvSpPr>
        <p:spPr>
          <a:xfrm>
            <a:off x="360000" y="1800000"/>
            <a:ext cx="11473200" cy="4351339"/>
          </a:xfrm>
        </p:spPr>
        <p:txBody>
          <a:bodyPr>
            <a:normAutofit fontScale="92500" lnSpcReduction="10000"/>
          </a:bodyPr>
          <a:lstStyle/>
          <a:p>
            <a:pPr>
              <a:spcBef>
                <a:spcPts val="600"/>
              </a:spcBef>
              <a:spcAft>
                <a:spcPts val="600"/>
              </a:spcAft>
            </a:pPr>
            <a:r>
              <a:rPr lang="en-AU" sz="2100">
                <a:effectLst/>
                <a:latin typeface="Public Sans Light" pitchFamily="2" charset="0"/>
                <a:ea typeface="Calibri" panose="020F0502020204030204" pitchFamily="34" charset="0"/>
                <a:cs typeface="Arial" panose="020B0604020202020204" pitchFamily="34" charset="0"/>
              </a:rPr>
              <a:t>As a Councillor you be called upon to make important and complex decisions on: </a:t>
            </a:r>
            <a:endParaRPr lang="en-AU" sz="2100">
              <a:effectLst/>
              <a:latin typeface="Public Sans Light" pitchFamily="2" charset="0"/>
              <a:ea typeface="Calibri" panose="020F0502020204030204" pitchFamily="34" charset="0"/>
              <a:cs typeface="Times New Roman" panose="02020603050405020304" pitchFamily="18" charset="0"/>
            </a:endParaRPr>
          </a:p>
          <a:p>
            <a:pPr marL="342900" lvl="1" indent="-342900">
              <a:spcAft>
                <a:spcPts val="1200"/>
              </a:spcAft>
              <a:buFont typeface="Arial" panose="020B0604020202020204" pitchFamily="34" charset="0"/>
              <a:buChar char="•"/>
            </a:pPr>
            <a:r>
              <a:rPr lang="en-AU" sz="2000">
                <a:latin typeface="+mn-lt"/>
              </a:rPr>
              <a:t>Pricing of water supply and sewerage services </a:t>
            </a:r>
          </a:p>
          <a:p>
            <a:pPr marL="342900" lvl="1" indent="-342900">
              <a:spcAft>
                <a:spcPts val="1200"/>
              </a:spcAft>
              <a:buFont typeface="Arial" panose="020B0604020202020204" pitchFamily="34" charset="0"/>
              <a:buChar char="•"/>
            </a:pPr>
            <a:r>
              <a:rPr lang="en-AU" sz="2000">
                <a:latin typeface="+mn-lt"/>
              </a:rPr>
              <a:t>Setting service levels in consultation with your community </a:t>
            </a:r>
          </a:p>
          <a:p>
            <a:pPr marL="342900" lvl="1" indent="-342900">
              <a:spcAft>
                <a:spcPts val="1200"/>
              </a:spcAft>
              <a:buFont typeface="Arial" panose="020B0604020202020204" pitchFamily="34" charset="0"/>
              <a:buChar char="•"/>
            </a:pPr>
            <a:r>
              <a:rPr lang="en-AU" sz="2000">
                <a:latin typeface="+mn-lt"/>
              </a:rPr>
              <a:t>Budgeting for the operation and maintenance of current water and sewerage services </a:t>
            </a:r>
          </a:p>
          <a:p>
            <a:pPr marL="342900" lvl="1" indent="-342900">
              <a:spcAft>
                <a:spcPts val="1200"/>
              </a:spcAft>
              <a:buFont typeface="Arial" panose="020B0604020202020204" pitchFamily="34" charset="0"/>
              <a:buChar char="•"/>
            </a:pPr>
            <a:r>
              <a:rPr lang="en-AU" sz="2000">
                <a:latin typeface="+mn-lt"/>
              </a:rPr>
              <a:t>Ensuring sufficient money is allocated to human resources for the staffing, skills, safety and training of your water business </a:t>
            </a:r>
          </a:p>
          <a:p>
            <a:pPr marL="342900" lvl="1" indent="-342900">
              <a:spcAft>
                <a:spcPts val="1200"/>
              </a:spcAft>
              <a:buFont typeface="Arial" panose="020B0604020202020204" pitchFamily="34" charset="0"/>
              <a:buChar char="•"/>
            </a:pPr>
            <a:r>
              <a:rPr lang="en-AU" sz="2000">
                <a:latin typeface="+mn-lt"/>
              </a:rPr>
              <a:t>Planning and budgeting for future water needs, including taking into account the future needs of your community and climate change </a:t>
            </a:r>
          </a:p>
          <a:p>
            <a:pPr marL="342900" lvl="1" indent="-342900">
              <a:spcAft>
                <a:spcPts val="1200"/>
              </a:spcAft>
              <a:buFont typeface="Arial" panose="020B0604020202020204" pitchFamily="34" charset="0"/>
              <a:buChar char="•"/>
            </a:pPr>
            <a:r>
              <a:rPr lang="en-AU" sz="2000">
                <a:latin typeface="+mn-lt"/>
              </a:rPr>
              <a:t>Efficient and prudent investment for water and sewerage services</a:t>
            </a:r>
          </a:p>
          <a:p>
            <a:pPr marL="342900" lvl="1" indent="-342900">
              <a:spcAft>
                <a:spcPts val="1200"/>
              </a:spcAft>
              <a:buFont typeface="Arial" panose="020B0604020202020204" pitchFamily="34" charset="0"/>
              <a:buChar char="•"/>
            </a:pPr>
            <a:r>
              <a:rPr lang="en-AU" sz="2000">
                <a:latin typeface="+mn-lt"/>
              </a:rPr>
              <a:t>Ensuring continued water and sewerage services during extreme events such as floods, bushfires and droughts </a:t>
            </a:r>
          </a:p>
          <a:p>
            <a:pPr marL="342900" lvl="1" indent="-342900">
              <a:spcAft>
                <a:spcPts val="1200"/>
              </a:spcAft>
              <a:buFont typeface="Arial" panose="020B0604020202020204" pitchFamily="34" charset="0"/>
              <a:buChar char="•"/>
            </a:pPr>
            <a:r>
              <a:rPr lang="en-AU" sz="2000">
                <a:latin typeface="+mn-lt"/>
              </a:rPr>
              <a:t>Issuing a boil water alert</a:t>
            </a:r>
          </a:p>
          <a:p>
            <a:pPr marL="342900" lvl="1" indent="-342900">
              <a:spcAft>
                <a:spcPts val="1200"/>
              </a:spcAft>
              <a:buFont typeface="Arial" panose="020B0604020202020204" pitchFamily="34" charset="0"/>
              <a:buChar char="•"/>
            </a:pPr>
            <a:r>
              <a:rPr lang="en-AU" sz="2000">
                <a:latin typeface="+mn-lt"/>
              </a:rPr>
              <a:t>Implementing water restrictions</a:t>
            </a:r>
          </a:p>
          <a:p>
            <a:pPr marL="342900" lvl="1" indent="-342900">
              <a:spcAft>
                <a:spcPts val="1200"/>
              </a:spcAft>
              <a:buFont typeface="Arial" panose="020B0604020202020204" pitchFamily="34" charset="0"/>
              <a:buChar char="•"/>
            </a:pPr>
            <a:r>
              <a:rPr lang="en-AU" sz="2000">
                <a:latin typeface="+mn-lt"/>
              </a:rPr>
              <a:t>Keeping the community informed about water and sewage matters, including during water restrictions, boiled water alerts or other incidents. </a:t>
            </a:r>
          </a:p>
          <a:p>
            <a:endParaRPr lang="en-AU"/>
          </a:p>
        </p:txBody>
      </p:sp>
      <p:sp>
        <p:nvSpPr>
          <p:cNvPr id="3" name="Footer Placeholder 2"/>
          <p:cNvSpPr>
            <a:spLocks noGrp="1"/>
          </p:cNvSpPr>
          <p:nvPr>
            <p:ph type="ftr" sz="quarter" idx="11"/>
          </p:nvPr>
        </p:nvSpPr>
        <p:spPr>
          <a:xfrm>
            <a:off x="360000" y="6444000"/>
            <a:ext cx="6720000" cy="180000"/>
          </a:xfrm>
        </p:spPr>
        <p:txBody>
          <a:bodyPr/>
          <a:lstStyle/>
          <a:p>
            <a:r>
              <a:rPr lang="en-US" err="1"/>
              <a:t>Councillor</a:t>
            </a:r>
            <a:r>
              <a:rPr lang="en-US"/>
              <a:t> induction – local water utility</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8</a:t>
            </a:fld>
            <a:endParaRPr lang="en-AU"/>
          </a:p>
        </p:txBody>
      </p:sp>
    </p:spTree>
    <p:extLst>
      <p:ext uri="{BB962C8B-B14F-4D97-AF65-F5344CB8AC3E}">
        <p14:creationId xmlns:p14="http://schemas.microsoft.com/office/powerpoint/2010/main" val="384694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normAutofit/>
          </a:bodyPr>
          <a:lstStyle/>
          <a:p>
            <a:r>
              <a:rPr lang="en-AU"/>
              <a:t>Your decisions count</a:t>
            </a:r>
          </a:p>
        </p:txBody>
      </p:sp>
      <p:sp>
        <p:nvSpPr>
          <p:cNvPr id="3" name="Footer Placeholder 2"/>
          <p:cNvSpPr>
            <a:spLocks noGrp="1"/>
          </p:cNvSpPr>
          <p:nvPr>
            <p:ph type="ftr" sz="quarter" idx="11"/>
          </p:nvPr>
        </p:nvSpPr>
        <p:spPr>
          <a:xfrm>
            <a:off x="360000" y="6444000"/>
            <a:ext cx="6720000" cy="180000"/>
          </a:xfrm>
        </p:spPr>
        <p:txBody>
          <a:bodyPr/>
          <a:lstStyle/>
          <a:p>
            <a:r>
              <a:rPr lang="en-US"/>
              <a:t>Making water your business</a:t>
            </a:r>
            <a:endParaRPr lang="en-AU"/>
          </a:p>
        </p:txBody>
      </p:sp>
      <p:sp>
        <p:nvSpPr>
          <p:cNvPr id="4" name="Slide Number Placeholder 3"/>
          <p:cNvSpPr>
            <a:spLocks noGrp="1"/>
          </p:cNvSpPr>
          <p:nvPr>
            <p:ph type="sldNum" sz="quarter" idx="12"/>
          </p:nvPr>
        </p:nvSpPr>
        <p:spPr>
          <a:xfrm>
            <a:off x="11317458" y="6443999"/>
            <a:ext cx="490542" cy="180000"/>
          </a:xfrm>
        </p:spPr>
        <p:txBody>
          <a:bodyPr/>
          <a:lstStyle/>
          <a:p>
            <a:fld id="{67E7CB4E-0848-4774-9F85-B38117CB1B54}" type="slidenum">
              <a:rPr lang="en-AU" smtClean="0"/>
              <a:pPr/>
              <a:t>9</a:t>
            </a:fld>
            <a:endParaRPr lang="en-AU"/>
          </a:p>
        </p:txBody>
      </p:sp>
      <p:sp>
        <p:nvSpPr>
          <p:cNvPr id="9" name="Content Placeholder 8">
            <a:extLst>
              <a:ext uri="{FF2B5EF4-FFF2-40B4-BE49-F238E27FC236}">
                <a16:creationId xmlns:a16="http://schemas.microsoft.com/office/drawing/2014/main" id="{F0781405-51C8-45E1-9FF5-5B9E0B069838}"/>
              </a:ext>
            </a:extLst>
          </p:cNvPr>
          <p:cNvSpPr>
            <a:spLocks noGrp="1"/>
          </p:cNvSpPr>
          <p:nvPr>
            <p:ph idx="1"/>
          </p:nvPr>
        </p:nvSpPr>
        <p:spPr/>
        <p:txBody>
          <a:bodyPr vert="horz" lIns="0" tIns="0" rIns="0" bIns="0" numCol="2" spcCol="180000" rtlCol="0" anchor="t">
            <a:normAutofit fontScale="92500"/>
          </a:bodyPr>
          <a:lstStyle/>
          <a:p>
            <a:pPr lvl="2" fontAlgn="ctr">
              <a:lnSpc>
                <a:spcPct val="120000"/>
              </a:lnSpc>
              <a:spcBef>
                <a:spcPts val="600"/>
              </a:spcBef>
              <a:spcAft>
                <a:spcPts val="600"/>
              </a:spcAft>
            </a:pPr>
            <a:r>
              <a:rPr lang="en-AU" sz="2200">
                <a:effectLst/>
                <a:ea typeface="Calibri" panose="020F0502020204030204" pitchFamily="34" charset="0"/>
                <a:cs typeface="Arial"/>
              </a:rPr>
              <a:t>Section 8A(2)(e) of the Local Government Act states that:</a:t>
            </a:r>
          </a:p>
          <a:p>
            <a:pPr marL="359410" marR="629920" lvl="4" indent="0">
              <a:lnSpc>
                <a:spcPct val="120000"/>
              </a:lnSpc>
              <a:spcBef>
                <a:spcPts val="600"/>
              </a:spcBef>
              <a:spcAft>
                <a:spcPts val="1200"/>
              </a:spcAft>
              <a:buNone/>
            </a:pPr>
            <a:r>
              <a:rPr lang="en-AU" sz="2200" i="1">
                <a:solidFill>
                  <a:srgbClr val="2C2B2B"/>
                </a:solidFill>
                <a:effectLst/>
                <a:ea typeface="Calibri" panose="020F0502020204030204" pitchFamily="34" charset="0"/>
                <a:cs typeface="Times New Roman"/>
              </a:rPr>
              <a:t>Council decision-making should be transparent and decision-makers are to be accountable for decisions and omissions</a:t>
            </a:r>
          </a:p>
          <a:p>
            <a:pPr>
              <a:lnSpc>
                <a:spcPct val="100000"/>
              </a:lnSpc>
              <a:spcBef>
                <a:spcPts val="600"/>
              </a:spcBef>
              <a:spcAft>
                <a:spcPts val="600"/>
              </a:spcAft>
            </a:pPr>
            <a:r>
              <a:rPr lang="en-AU" sz="2200">
                <a:effectLst/>
                <a:latin typeface="+mn-lt"/>
                <a:ea typeface="Calibri" panose="020F0502020204030204" pitchFamily="34" charset="0"/>
                <a:cs typeface="Times New Roman"/>
              </a:rPr>
              <a:t>This important clause tells you that you</a:t>
            </a:r>
            <a:r>
              <a:rPr lang="en-AU" sz="2200">
                <a:latin typeface="+mn-lt"/>
                <a:ea typeface="Calibri" panose="020F0502020204030204" pitchFamily="34" charset="0"/>
                <a:cs typeface="Times New Roman"/>
              </a:rPr>
              <a:t> </a:t>
            </a:r>
            <a:r>
              <a:rPr lang="en-AU" sz="2200">
                <a:effectLst/>
                <a:latin typeface="+mn-lt"/>
                <a:ea typeface="Calibri" panose="020F0502020204030204" pitchFamily="34" charset="0"/>
                <a:cs typeface="Times New Roman"/>
              </a:rPr>
              <a:t>need to satisfy yourself that every decision</a:t>
            </a:r>
            <a:r>
              <a:rPr lang="en-AU" sz="2200">
                <a:latin typeface="+mn-lt"/>
                <a:ea typeface="Calibri" panose="020F0502020204030204" pitchFamily="34" charset="0"/>
                <a:cs typeface="Times New Roman"/>
              </a:rPr>
              <a:t> </a:t>
            </a:r>
            <a:r>
              <a:rPr lang="en-AU" sz="2200">
                <a:effectLst/>
                <a:latin typeface="+mn-lt"/>
                <a:ea typeface="Calibri" panose="020F0502020204030204" pitchFamily="34" charset="0"/>
                <a:cs typeface="Times New Roman"/>
              </a:rPr>
              <a:t>has been made on a sound evidence base and your reasoning and records should be available for anyone to see</a:t>
            </a:r>
            <a:r>
              <a:rPr lang="en-AU" sz="2200">
                <a:latin typeface="+mn-lt"/>
                <a:ea typeface="Calibri" panose="020F0502020204030204" pitchFamily="34" charset="0"/>
                <a:cs typeface="Times New Roman"/>
              </a:rPr>
              <a:t>.</a:t>
            </a:r>
          </a:p>
          <a:p>
            <a:pPr marL="342900" indent="-342900">
              <a:lnSpc>
                <a:spcPct val="110000"/>
              </a:lnSpc>
              <a:spcBef>
                <a:spcPts val="600"/>
              </a:spcBef>
              <a:spcAft>
                <a:spcPts val="600"/>
              </a:spcAft>
              <a:buChar char="•"/>
            </a:pPr>
            <a:r>
              <a:rPr lang="en-AU" sz="2200">
                <a:effectLst/>
                <a:latin typeface="+mn-lt"/>
                <a:ea typeface="Calibri" panose="020F0502020204030204" pitchFamily="34" charset="0"/>
                <a:cs typeface="Times New Roman"/>
              </a:rPr>
              <a:t>This is a principle that should really focus your mind on your role as an elected official.</a:t>
            </a:r>
            <a:endParaRPr lang="en-AU">
              <a:latin typeface="Public Sans"/>
              <a:ea typeface="Calibri" panose="020F0502020204030204" pitchFamily="34" charset="0"/>
              <a:cs typeface="Times New Roman"/>
            </a:endParaRPr>
          </a:p>
          <a:p>
            <a:pPr marL="342900" indent="-342900">
              <a:lnSpc>
                <a:spcPct val="110000"/>
              </a:lnSpc>
              <a:spcBef>
                <a:spcPts val="600"/>
              </a:spcBef>
              <a:spcAft>
                <a:spcPts val="600"/>
              </a:spcAft>
              <a:buChar char="•"/>
            </a:pPr>
            <a:r>
              <a:rPr lang="en-AU" sz="2200">
                <a:effectLst/>
                <a:latin typeface="+mn-lt"/>
                <a:ea typeface="Calibri" panose="020F0502020204030204" pitchFamily="34" charset="0"/>
                <a:cs typeface="Times New Roman"/>
              </a:rPr>
              <a:t>It is also important to note that the Local Government Act only provides limited legal protection – protection from civil liability is only available if you have performed your duties in good faith and according to your Local Government Act obligations.</a:t>
            </a:r>
            <a:endParaRPr lang="en-AU">
              <a:effectLst/>
              <a:latin typeface="Public Sans"/>
              <a:ea typeface="Calibri" panose="020F0502020204030204" pitchFamily="34" charset="0"/>
              <a:cs typeface="Times New Roman"/>
            </a:endParaRPr>
          </a:p>
          <a:p>
            <a:pPr marL="800100" lvl="1" indent="-342900">
              <a:spcBef>
                <a:spcPts val="300"/>
              </a:spcBef>
              <a:spcAft>
                <a:spcPts val="300"/>
              </a:spcAft>
              <a:buFont typeface="Symbol" panose="05050102010706020507" pitchFamily="18" charset="2"/>
              <a:buChar char=""/>
              <a:tabLst>
                <a:tab pos="228600" algn="l"/>
                <a:tab pos="457200" algn="l"/>
              </a:tabLst>
            </a:pPr>
            <a:endParaRPr lang="en-AU" sz="2200">
              <a:effectLst/>
              <a:latin typeface="+mn-lt"/>
              <a:ea typeface="Calibri" panose="020F0502020204030204" pitchFamily="34" charset="0"/>
              <a:cs typeface="Times New Roman" panose="02020603050405020304" pitchFamily="18" charset="0"/>
            </a:endParaRPr>
          </a:p>
          <a:p>
            <a:pPr marL="800100" lvl="1" indent="-342900">
              <a:spcBef>
                <a:spcPts val="300"/>
              </a:spcBef>
              <a:spcAft>
                <a:spcPts val="300"/>
              </a:spcAft>
              <a:buFont typeface="Symbol" panose="05050102010706020507" pitchFamily="18" charset="2"/>
              <a:buChar char=""/>
              <a:tabLst>
                <a:tab pos="228600" algn="l"/>
                <a:tab pos="457200" algn="l"/>
              </a:tabLst>
            </a:pPr>
            <a:endParaRPr lang="en-AU" sz="2000">
              <a:latin typeface="+mn-lt"/>
              <a:ea typeface="Calibri" panose="020F0502020204030204" pitchFamily="34" charset="0"/>
              <a:cs typeface="Times New Roman" panose="02020603050405020304" pitchFamily="18" charset="0"/>
            </a:endParaRPr>
          </a:p>
          <a:p>
            <a:pPr marL="457200" lvl="1">
              <a:spcBef>
                <a:spcPts val="300"/>
              </a:spcBef>
              <a:spcAft>
                <a:spcPts val="300"/>
              </a:spcAft>
              <a:tabLst>
                <a:tab pos="228600" algn="l"/>
                <a:tab pos="457200" algn="l"/>
              </a:tabLst>
            </a:pPr>
            <a:endParaRPr lang="en-AU" sz="2000">
              <a:effectLst/>
              <a:latin typeface="+mn-lt"/>
              <a:ea typeface="Calibri" panose="020F0502020204030204" pitchFamily="34" charset="0"/>
              <a:cs typeface="Times New Roman" panose="02020603050405020304" pitchFamily="18" charset="0"/>
            </a:endParaRPr>
          </a:p>
          <a:p>
            <a:pPr marR="629920" lvl="3" indent="0">
              <a:spcBef>
                <a:spcPts val="600"/>
              </a:spcBef>
              <a:spcAft>
                <a:spcPts val="1200"/>
              </a:spcAft>
              <a:buNone/>
            </a:pPr>
            <a:endParaRPr lang="en-AU"/>
          </a:p>
        </p:txBody>
      </p:sp>
    </p:spTree>
    <p:extLst>
      <p:ext uri="{BB962C8B-B14F-4D97-AF65-F5344CB8AC3E}">
        <p14:creationId xmlns:p14="http://schemas.microsoft.com/office/powerpoint/2010/main" val="180043995"/>
      </p:ext>
    </p:extLst>
  </p:cSld>
  <p:clrMapOvr>
    <a:masterClrMapping/>
  </p:clrMapOvr>
</p:sld>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F0FDC2B6701445AD6AE47C6F3FE636" ma:contentTypeVersion="13" ma:contentTypeDescription="Create a new document." ma:contentTypeScope="" ma:versionID="b4d9b583dee1351424cac628acde927b">
  <xsd:schema xmlns:xsd="http://www.w3.org/2001/XMLSchema" xmlns:xs="http://www.w3.org/2001/XMLSchema" xmlns:p="http://schemas.microsoft.com/office/2006/metadata/properties" xmlns:ns2="12446f92-2084-457e-b232-c0d7ec79e1c3" xmlns:ns3="b73eeabe-e660-4370-a4ee-8743e856abb9" targetNamespace="http://schemas.microsoft.com/office/2006/metadata/properties" ma:root="true" ma:fieldsID="3f9f399a305aeef53f1f47e36093d9ba" ns2:_="" ns3:_="">
    <xsd:import namespace="12446f92-2084-457e-b232-c0d7ec79e1c3"/>
    <xsd:import namespace="b73eeabe-e660-4370-a4ee-8743e856ab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46f92-2084-457e-b232-c0d7ec79e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3eeabe-e660-4370-a4ee-8743e856abb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05675E-C3E6-4239-8FDA-C33A359995C6}">
  <ds:schemaRefs>
    <ds:schemaRef ds:uri="http://schemas.microsoft.com/sharepoint/v3/contenttype/forms"/>
  </ds:schemaRefs>
</ds:datastoreItem>
</file>

<file path=customXml/itemProps2.xml><?xml version="1.0" encoding="utf-8"?>
<ds:datastoreItem xmlns:ds="http://schemas.openxmlformats.org/officeDocument/2006/customXml" ds:itemID="{D2391410-3219-4324-8E38-1646B862D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46f92-2084-457e-b232-c0d7ec79e1c3"/>
    <ds:schemaRef ds:uri="b73eeabe-e660-4370-a4ee-8743e856ab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978FCF-4452-4510-B937-831F58A30D01}">
  <ds:schemaRefs>
    <ds:schemaRef ds:uri="2c81da9f-71a6-46a4-892d-23793926c1ab"/>
    <ds:schemaRef ds:uri="81ab6b9b-ad34-4650-91e4-49e803ef63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DPE_MC_PowerPoint</Template>
  <TotalTime>289</TotalTime>
  <Words>2900</Words>
  <Application>Microsoft Office PowerPoint</Application>
  <PresentationFormat>Widescreen</PresentationFormat>
  <Paragraphs>429</Paragraphs>
  <Slides>38</Slides>
  <Notes>4</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Calibri</vt:lpstr>
      <vt:lpstr>Public Sans</vt:lpstr>
      <vt:lpstr>Public Sans ExtraLight</vt:lpstr>
      <vt:lpstr>Public Sans Light</vt:lpstr>
      <vt:lpstr>Public Sans SemiBold</vt:lpstr>
      <vt:lpstr>Roboto</vt:lpstr>
      <vt:lpstr>Symbol</vt:lpstr>
      <vt:lpstr>Times New Roman</vt:lpstr>
      <vt:lpstr>Wingdings</vt:lpstr>
      <vt:lpstr>NSWG Corporate</vt:lpstr>
      <vt:lpstr>Making water your business</vt:lpstr>
      <vt:lpstr>How to use this slide template</vt:lpstr>
      <vt:lpstr>Contents</vt:lpstr>
      <vt:lpstr>Making decisions for a local water utility</vt:lpstr>
      <vt:lpstr>Objectives for managing a local water utility</vt:lpstr>
      <vt:lpstr>Water service provision is different to other council activities</vt:lpstr>
      <vt:lpstr>Experienced councillors are here to support you Cr Bill West, Mayor Cowra Shire Council </vt:lpstr>
      <vt:lpstr>Your decisions count</vt:lpstr>
      <vt:lpstr>Your decisions count</vt:lpstr>
      <vt:lpstr>Challenges facing regional NSW local water utilities  </vt:lpstr>
      <vt:lpstr>All about our water</vt:lpstr>
      <vt:lpstr>PowerPoint Presentation</vt:lpstr>
      <vt:lpstr>Water products and services  [THIS SLIDE CAN BE CHANGED TO REFLECT YOUR LOCAL WATER UTILITY’S SERVICES] </vt:lpstr>
      <vt:lpstr>PowerPoint Presentation</vt:lpstr>
      <vt:lpstr>Where does our water come from, how is it treated and how does it get to the customer?</vt:lpstr>
      <vt:lpstr>Our water assets</vt:lpstr>
      <vt:lpstr>How is sewage collected, how is it treated and where does the treated sewage go?</vt:lpstr>
      <vt:lpstr>Our sewerage system assets</vt:lpstr>
      <vt:lpstr>Planning for and managing risks</vt:lpstr>
      <vt:lpstr>What risks are we trying to manage?</vt:lpstr>
      <vt:lpstr>What risks are we trying to manage? Real examples</vt:lpstr>
      <vt:lpstr>PowerPoint Presentation</vt:lpstr>
      <vt:lpstr>Risk management and good governance</vt:lpstr>
      <vt:lpstr>Good strategic planning is at the heart of it all</vt:lpstr>
      <vt:lpstr>Integrated planning and reporting</vt:lpstr>
      <vt:lpstr>Integrated Water Cycle Management (IWCM) Strategy</vt:lpstr>
      <vt:lpstr>Resourcing for water operations</vt:lpstr>
      <vt:lpstr>Water operations depend on a safe and skilled workforce</vt:lpstr>
      <vt:lpstr>Water operations depend on a safe and skilled workforce</vt:lpstr>
      <vt:lpstr>Water operations depend on a safe and skilled workforce</vt:lpstr>
      <vt:lpstr>Water operations depend on a safe and skilled workforce </vt:lpstr>
      <vt:lpstr>Water operations depend on a safe and skilled workforce </vt:lpstr>
      <vt:lpstr>Financial management </vt:lpstr>
      <vt:lpstr>Pricing of local water utility services  </vt:lpstr>
      <vt:lpstr>Pricing is an important issue Cr Tim Koschel, Chairperson, Riverina Water County Council and Councillor, Wagga Wagga City Council </vt:lpstr>
      <vt:lpstr>Where can you get more information?</vt:lpstr>
      <vt:lpstr>Where can you get more information?</vt:lpstr>
      <vt:lpstr>Strategies to get more information Cr Patricia White – Shoalhaven Council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water your business</dc:title>
  <dc:creator>TWRRP</dc:creator>
  <cp:lastModifiedBy>Desire Gralton</cp:lastModifiedBy>
  <cp:revision>3</cp:revision>
  <dcterms:created xsi:type="dcterms:W3CDTF">2022-03-09T03:47:00Z</dcterms:created>
  <dcterms:modified xsi:type="dcterms:W3CDTF">2023-06-04T04:33:55Z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0x0101006FF0FDC2B6701445AD6AE47C6F3FE636</vt:lpwstr>
  </property>
</Properties>
</file>