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103" d="100"/>
          <a:sy n="103" d="100"/>
        </p:scale>
        <p:origin x="87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85202-3D95-421C-B241-8B3616BA2DF2}" type="datetimeFigureOut">
              <a:rPr lang="en-AU" smtClean="0"/>
              <a:t>10/06/2026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A6BA7-8D68-46E2-9A3C-DFEA86E1F5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0657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Sewerage CAPEX per connection ($)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Water OPEX per connection ($)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Typical residential bill: water ($)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Economic Real Rate of Return: water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Number of water service complaints per 1,000 connections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Proportion CSS response target met: water (%)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Proportion potable water that is non-revenue water (%)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Number of water main breaks per 100km water main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Annual potable water supplied per connection (kL/connection/annum)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Proportion of connections under water restrictions (connection days)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Sewerage OPEX per connection ($)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Typical residential bill: sewerage ($)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Typical residential bill: water and sewerage ($)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Economic Real Rate of Return: sewerage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Number of sewerage service complaints per 1,000 connections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Proportion CSS response target met: sewerage (%)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Number of sewerage main breaks and chokes per 100km sewer main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Water CAPEX per connection ($)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27bb1fc-0821-4b79-8dcb-c0153fa5d7af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27bb1fc-0821-4b79-8dcb-c0153fa5d7af/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27bb1fc-0821-4b79-8dcb-c0153fa5d7af/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27bb1fc-0821-4b79-8dcb-c0153fa5d7af/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27bb1fc-0821-4b79-8dcb-c0153fa5d7af/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27bb1fc-0821-4b79-8dcb-c0153fa5d7af/?pbi_source=PowerPoi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27bb1fc-0821-4b79-8dcb-c0153fa5d7af/?pbi_source=PowerPoi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27bb1fc-0821-4b79-8dcb-c0153fa5d7af/?pbi_source=PowerPoin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27bb1fc-0821-4b79-8dcb-c0153fa5d7af/?pbi_source=PowerPoi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27bb1fc-0821-4b79-8dcb-c0153fa5d7af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4d56468-07bd-44ed-b7f0-f34547d1db9b/?pbi_source=PowerPoi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27bb1fc-0821-4b79-8dcb-c0153fa5d7af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27bb1fc-0821-4b79-8dcb-c0153fa5d7af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27bb1fc-0821-4b79-8dcb-c0153fa5d7af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27bb1fc-0821-4b79-8dcb-c0153fa5d7af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27bb1fc-0821-4b79-8dcb-c0153fa5d7af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27bb1fc-0821-4b79-8dcb-c0153fa5d7af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27bb1fc-0821-4b79-8dcb-c0153fa5d7af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AAF79-6886-442D-B80D-30A01220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Queensland’s Urban Potable </a:t>
            </a:r>
            <a:br>
              <a:rPr lang="en-US" dirty="0"/>
            </a:br>
            <a:r>
              <a:rPr lang="en-US" dirty="0"/>
              <a:t>Water and Sewerage </a:t>
            </a:r>
            <a:br>
              <a:rPr lang="en-US" dirty="0"/>
            </a:br>
            <a:r>
              <a:rPr lang="en-US" dirty="0"/>
              <a:t>Benchmarking: 2024/25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27AABA-E5CB-40E6-9EA7-336B3C057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132" y="4855332"/>
            <a:ext cx="10611617" cy="869643"/>
          </a:xfrm>
        </p:spPr>
        <p:txBody>
          <a:bodyPr>
            <a:normAutofit fontScale="92500" lnSpcReduction="10000"/>
          </a:bodyPr>
          <a:lstStyle/>
          <a:p>
            <a:r>
              <a:rPr lang="en-AU" sz="3113" dirty="0"/>
              <a:t>Medium, Large and Extra-large service providers</a:t>
            </a:r>
            <a:endParaRPr lang="en-AU" dirty="0"/>
          </a:p>
          <a:p>
            <a:r>
              <a:rPr lang="en-AU" dirty="0"/>
              <a:t>Sewerage Services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354EF1A-2C44-4ED1-B6E0-8621C9B74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717" y="371330"/>
            <a:ext cx="2939951" cy="15564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CE8600-703F-95CC-2D88-A4018DF1A6EE}"/>
              </a:ext>
            </a:extLst>
          </p:cNvPr>
          <p:cNvSpPr txBox="1"/>
          <p:nvPr/>
        </p:nvSpPr>
        <p:spPr>
          <a:xfrm>
            <a:off x="11653668" y="759655"/>
            <a:ext cx="45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™</a:t>
            </a:r>
          </a:p>
        </p:txBody>
      </p:sp>
    </p:spTree>
    <p:extLst>
      <p:ext uri="{BB962C8B-B14F-4D97-AF65-F5344CB8AC3E}">
        <p14:creationId xmlns:p14="http://schemas.microsoft.com/office/powerpoint/2010/main" val="4131560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27AABA-E5CB-40E6-9EA7-336B3C057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132" y="4855332"/>
            <a:ext cx="10611617" cy="869643"/>
          </a:xfrm>
        </p:spPr>
        <p:txBody>
          <a:bodyPr>
            <a:normAutofit fontScale="92500" lnSpcReduction="10000"/>
          </a:bodyPr>
          <a:lstStyle/>
          <a:p>
            <a:r>
              <a:rPr lang="en-AU" sz="3113" dirty="0"/>
              <a:t>Medium, Large and Extra-large service providers</a:t>
            </a:r>
            <a:endParaRPr lang="en-AU" dirty="0"/>
          </a:p>
          <a:p>
            <a:r>
              <a:rPr lang="en-AU" dirty="0"/>
              <a:t>Water Services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354EF1A-2C44-4ED1-B6E0-8621C9B74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717" y="371330"/>
            <a:ext cx="2939951" cy="15564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B20B8D-011D-94E2-F2F8-523ED51BA455}"/>
              </a:ext>
            </a:extLst>
          </p:cNvPr>
          <p:cNvSpPr txBox="1"/>
          <p:nvPr/>
        </p:nvSpPr>
        <p:spPr>
          <a:xfrm>
            <a:off x="11653668" y="759655"/>
            <a:ext cx="45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™</a:t>
            </a:r>
          </a:p>
        </p:txBody>
      </p:sp>
    </p:spTree>
    <p:extLst>
      <p:ext uri="{BB962C8B-B14F-4D97-AF65-F5344CB8AC3E}">
        <p14:creationId xmlns:p14="http://schemas.microsoft.com/office/powerpoint/2010/main" val="2009025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Water CAPEX per connection ($)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Water CAPEX pp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Water OPEX per connection ($) ,card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FN11 - need to convert in excel first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ypical residential bill: water ($) ,card ,multiRowCar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PR44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Economic Real Rate of Return: water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ERRR water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Number of water service complaints per 1,000 connections ,card ,multiRowCard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CS10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Proportion CSS response target met: water (%) ,card ,multiRowCar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CS66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Proportion potable water that is non-revenue water (%)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Prop NRW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Number of water main breaks per 100km water main ,card ,multiRowCard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AS8.1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nual potable water supplied per connection (kL/connection/annum)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WA30 equivalent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Sewerage CAPEX per connection ($)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Sewerage CAPEX pp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Proportion of connections under water restrictions (connection days)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Water security MLXL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Sewerage OPEX per connection ($) ,card ,multiRowCar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FN12 - need to convert in Excel first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ypical residential bill: sewerage ($) ,card ,multiRowCar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PR46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ypical residential bill: water and sewerage ($) ,card ,multiRowCar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PR48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Economic Real Rate of Return: sewerage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ERRR sewerage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Number of sewerage service complaints per 1,000 connections ,card ,multiRowCard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CS11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Proportion CSS response target met: sewerage (%) ,card ,multiRowCard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CS65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Number of sewerage main breaks and chokes per 100km sewer main ,card ,multiRowCar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AS39 now AS39.1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499</Words>
  <Application>Microsoft Office PowerPoint</Application>
  <PresentationFormat>Widescreen</PresentationFormat>
  <Paragraphs>190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Custom Design</vt:lpstr>
      <vt:lpstr>Queensland’s Urban Potable  Water and Sewerage  Benchmarking: 2024/25</vt:lpstr>
      <vt:lpstr>Sewerage CAPEX pp</vt:lpstr>
      <vt:lpstr>FN12 - need to convert in Excel first</vt:lpstr>
      <vt:lpstr>PR46</vt:lpstr>
      <vt:lpstr>PR48</vt:lpstr>
      <vt:lpstr>ERRR sewerage</vt:lpstr>
      <vt:lpstr>CS11</vt:lpstr>
      <vt:lpstr>CS65</vt:lpstr>
      <vt:lpstr>AS39 now AS39.1</vt:lpstr>
      <vt:lpstr>PowerPoint Presentation</vt:lpstr>
      <vt:lpstr>Water CAPEX pp</vt:lpstr>
      <vt:lpstr>FN11 - need to convert in excel first</vt:lpstr>
      <vt:lpstr>PR44</vt:lpstr>
      <vt:lpstr>ERRR water</vt:lpstr>
      <vt:lpstr>CS10</vt:lpstr>
      <vt:lpstr>CS66</vt:lpstr>
      <vt:lpstr>Prop NRW</vt:lpstr>
      <vt:lpstr>AS8.1</vt:lpstr>
      <vt:lpstr>WA30 equivalent</vt:lpstr>
      <vt:lpstr>Water security MLXL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Jess Dean</cp:lastModifiedBy>
  <cp:revision>6</cp:revision>
  <dcterms:created xsi:type="dcterms:W3CDTF">2016-09-04T11:54:55Z</dcterms:created>
  <dcterms:modified xsi:type="dcterms:W3CDTF">2026-06-10T03:19:14Z</dcterms:modified>
</cp:coreProperties>
</file>