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140" d="100"/>
          <a:sy n="140" d="100"/>
        </p:scale>
        <p:origin x="594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C58C8-4AF2-4185-BD97-7749B01C159E}" type="datetimeFigureOut">
              <a:rPr lang="en-AU" smtClean="0"/>
              <a:t>8/02/2021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6193-817A-43BA-97B3-344D1E80EB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908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Sewerage CAPEX per connection ($)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Water OPEX per connection ($)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Typical residential bill: water ($)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Economic Real Rate of Return: water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Number of water service complaints per 1,000 connections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Proportion CSS response target met: water (%)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Proportion potable water that is non-revenue water (%)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Number of water main breaks per 100km water main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Annual potable water supplied per connection (kL/connection/annum)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Proportion of connections under water restrictions (connection days)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Sewerage OPEX per connection ($)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Typical residential bill: sewerage ($)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Typical residential bill: water and sewerage ($)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Economic Real Rate of Return: sewerage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Number of sewerage service complaints per 1,000 connections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Proportion CSS response target met: sewerage (%)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Number of sewerage main breaks and chokes per 100km sewer main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Water CAPEX per connection ($)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956d435a-9497-42ec-8636-7805112fe193/ReportSection1f0a4f8fb595b6809f98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956d435a-9497-42ec-8636-7805112fe193/ReportSection6c60dabf5e21ee3f1ef5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956d435a-9497-42ec-8636-7805112fe193/ReportSection175509d451f5ef052702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956d435a-9497-42ec-8636-7805112fe193/ReportSection035a2ec8d80fd97b582b?pbi_source=PowerPo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956d435a-9497-42ec-8636-7805112fe193/ReportSection7ef589e3c449debf21b8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956d435a-9497-42ec-8636-7805112fe193/ReportSection4f9fe7e130cf1cc9067c?pbi_source=PowerPoi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956d435a-9497-42ec-8636-7805112fe193/ReportSection67c9a3810a546d963875?pbi_source=PowerPoi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956d435a-9497-42ec-8636-7805112fe193/ReportSection92fcc08f69d547277de4?pbi_source=PowerPoin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956d435a-9497-42ec-8636-7805112fe193/ReportSectiona99d8d8167a093429f11?pbi_source=PowerPoi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956d435a-9497-42ec-8636-7805112fe193/ReportSectionda9eb294044078508b87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954bfdcb-3554-4420-aaea-03eb434fe4fb/ReportSection7b0052fad4e26635ead0?pbi_source=PowerPoi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956d435a-9497-42ec-8636-7805112fe193/ReportSectione071dfc8d0d87df9dbbb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956d435a-9497-42ec-8636-7805112fe193/ReportSection8c2a4c1e0edce5ccba6a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956d435a-9497-42ec-8636-7805112fe193/ReportSection33be6e94bee9ebeb399e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956d435a-9497-42ec-8636-7805112fe193/ReportSectionf82566065613162abaa2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956d435a-9497-42ec-8636-7805112fe193/ReportSection8d83aeac80e6f2737fd6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956d435a-9497-42ec-8636-7805112fe193/ReportSectionee1396291a08b85f1a91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956d435a-9497-42ec-8636-7805112fe193/ReportSection0c53db2cf9039b308f92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AAF79-6886-442D-B80D-30A012208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Queensland’s Urban Potable Water and Sewerage Benchmarking: 2019/20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27AABA-E5CB-40E6-9EA7-336B3C0574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3200" dirty="0"/>
              <a:t>Medium, Large and Extra-large service providers</a:t>
            </a:r>
            <a:endParaRPr lang="en-AU" dirty="0"/>
          </a:p>
          <a:p>
            <a:r>
              <a:rPr lang="en-AU" dirty="0"/>
              <a:t>Sewerage Services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A1D5F2E-AECF-474B-AE27-40710E5EE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7307" y="285371"/>
            <a:ext cx="3022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60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27AABA-E5CB-40E6-9EA7-336B3C0574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3200" dirty="0"/>
              <a:t>Medium, Large and Extra-large service providers</a:t>
            </a:r>
            <a:endParaRPr lang="en-AU" dirty="0"/>
          </a:p>
          <a:p>
            <a:r>
              <a:rPr lang="en-AU" dirty="0"/>
              <a:t>Potable Water Supply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A1D5F2E-AECF-474B-AE27-40710E5EE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7307" y="285371"/>
            <a:ext cx="3022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53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Water CAPEX per connection ($), textbo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Water CAPEX pp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Water OPEX per connection ($), card, multiRow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FN11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ypical residential bill: water ($), card, multiRow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PR44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Economic Real Rate of Return: water, textbo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ERRR water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Number of water service complaints per 1,000 connections, card, multiRow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CS10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Proportion CSS response target met: water (%), card, multiRow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CS66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Proportion potable water that is non-revenue water (%), textbo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Prop NRW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Number of water main breaks per 100km water main, card, multiRow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AS8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nual potable water supplied per connection (kL/connection/annum), textbo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WA30 equivalent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Sewerage CAPEX per connection ($), textbo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Sewerage CAPEX pp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Proportion of connections under water restrictions (connection days), textbo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Water security MLXL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Sewerage OPEX per connection ($), card, multiRow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FN12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ypical residential bill: sewerage ($), card, multiRow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PR46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ypical residential bill: water and sewerage ($), card, multiRow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PR48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Economic Real Rate of Return: sewerage, textbo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ERRR sewerage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Number of sewerage service complaints per 1,000 connections, card, multiRow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CS11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Proportion CSS response target met: sewerage (%), card, multiRow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CS65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Number of sewerage main breaks and chokes per 100km sewer main, card, multiRow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AS39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457</Words>
  <Application>Microsoft Office PowerPoint</Application>
  <PresentationFormat>Widescreen</PresentationFormat>
  <Paragraphs>146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Custom Design</vt:lpstr>
      <vt:lpstr>Queensland’s Urban Potable Water and Sewerage Benchmarking: 2019/20</vt:lpstr>
      <vt:lpstr>Sewerage CAPEX pp</vt:lpstr>
      <vt:lpstr>FN12</vt:lpstr>
      <vt:lpstr>PR46</vt:lpstr>
      <vt:lpstr>PR48</vt:lpstr>
      <vt:lpstr>ERRR sewerage</vt:lpstr>
      <vt:lpstr>CS11</vt:lpstr>
      <vt:lpstr>CS65</vt:lpstr>
      <vt:lpstr>AS39</vt:lpstr>
      <vt:lpstr>PowerPoint Presentation</vt:lpstr>
      <vt:lpstr>Water CAPEX pp</vt:lpstr>
      <vt:lpstr>FN11</vt:lpstr>
      <vt:lpstr>PR44</vt:lpstr>
      <vt:lpstr>ERRR water</vt:lpstr>
      <vt:lpstr>CS10</vt:lpstr>
      <vt:lpstr>CS66</vt:lpstr>
      <vt:lpstr>Prop NRW</vt:lpstr>
      <vt:lpstr>AS8</vt:lpstr>
      <vt:lpstr>WA30 equivalent</vt:lpstr>
      <vt:lpstr>Water security MLXL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Louise Reeves</cp:lastModifiedBy>
  <cp:revision>5</cp:revision>
  <dcterms:created xsi:type="dcterms:W3CDTF">2016-09-04T11:54:55Z</dcterms:created>
  <dcterms:modified xsi:type="dcterms:W3CDTF">2021-02-08T01:43:33Z</dcterms:modified>
</cp:coreProperties>
</file>